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</p:sldIdLst>
  <p:sldSz cx="6858000" cy="9906000" type="A4"/>
  <p:notesSz cx="6858000" cy="9144000"/>
  <p:defaultTextStyle>
    <a:defPPr>
      <a:defRPr lang="zh-CN"/>
    </a:defPPr>
    <a:lvl1pPr marL="0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9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00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99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99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98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99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98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98" algn="l" defTabSz="9578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0" y="16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14350" y="4617435"/>
            <a:ext cx="58293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421468"/>
            <a:ext cx="5829300" cy="2221969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4643436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2900" y="2037730"/>
            <a:ext cx="61722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1404" y="396699"/>
            <a:ext cx="1103696" cy="868383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699"/>
            <a:ext cx="5014926" cy="868383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42900" y="2037730"/>
            <a:ext cx="61722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864" y="9245600"/>
            <a:ext cx="2400300" cy="409933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98214" y="9245600"/>
            <a:ext cx="2800350" cy="40993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14350" y="4540247"/>
            <a:ext cx="58293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4540248"/>
            <a:ext cx="5829300" cy="196744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2373311"/>
            <a:ext cx="5829300" cy="216693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2900" y="2037730"/>
            <a:ext cx="61722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900" y="2037730"/>
            <a:ext cx="61722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42900" y="2037730"/>
            <a:ext cx="61722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89538" y="1521789"/>
            <a:ext cx="4428000" cy="26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9538" y="330200"/>
            <a:ext cx="4425564" cy="121758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89537" y="1650977"/>
            <a:ext cx="4425563" cy="7429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4" y="1650977"/>
            <a:ext cx="1693056" cy="74295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0050" y="440267"/>
            <a:ext cx="4800600" cy="9906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26164" y="1651000"/>
            <a:ext cx="5417436" cy="5749137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71650" y="7814734"/>
            <a:ext cx="4243416" cy="1162578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9646000"/>
            <a:ext cx="6858000" cy="26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76912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" y="9245600"/>
            <a:ext cx="2400300" cy="40993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00500" y="9245600"/>
            <a:ext cx="2800350" cy="40993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086100" y="9245600"/>
            <a:ext cx="685800" cy="40944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6858000" cy="156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48" y="238092"/>
            <a:ext cx="2786082" cy="10733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87654" tIns="43827" rIns="87654" bIns="43827" rtlCol="0">
            <a:spAutoFit/>
          </a:bodyPr>
          <a:lstStyle/>
          <a:p>
            <a:pPr algn="ctr"/>
            <a:r>
              <a:rPr lang="zh-CN" altLang="zh-CN" sz="2000" b="1" dirty="0" smtClean="0">
                <a:latin typeface="华文彩云" pitchFamily="2" charset="-122"/>
                <a:ea typeface="华文彩云" pitchFamily="2" charset="-122"/>
              </a:rPr>
              <a:t>《上海能源信息报》</a:t>
            </a:r>
          </a:p>
          <a:p>
            <a:pPr algn="ctr"/>
            <a:r>
              <a:rPr lang="en-US" altLang="zh-CN" sz="1200" b="1" dirty="0" smtClean="0">
                <a:latin typeface="Arial" pitchFamily="34" charset="0"/>
                <a:cs typeface="Arial" pitchFamily="34" charset="0"/>
              </a:rPr>
              <a:t>ENERGY INFORMATION</a:t>
            </a:r>
            <a:endParaRPr lang="zh-CN" altLang="zh-CN" sz="1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800" b="1" dirty="0" smtClean="0">
                <a:latin typeface="+mn-ea"/>
              </a:rPr>
              <a:t>上海市能源研究会</a:t>
            </a:r>
            <a:r>
              <a:rPr lang="zh-CN" altLang="en-US" sz="800" b="1" dirty="0" smtClean="0">
                <a:latin typeface="+mn-ea"/>
              </a:rPr>
              <a:t> 主办</a:t>
            </a:r>
            <a:r>
              <a:rPr lang="en-US" altLang="zh-CN" sz="800" b="1" dirty="0" smtClean="0">
                <a:latin typeface="+mn-ea"/>
              </a:rPr>
              <a:t> </a:t>
            </a:r>
            <a:r>
              <a:rPr lang="zh-CN" altLang="en-US" sz="800" b="1" dirty="0" smtClean="0">
                <a:latin typeface="+mn-ea"/>
              </a:rPr>
              <a:t>上海交通大学能源研究院  协办</a:t>
            </a:r>
            <a:endParaRPr lang="zh-CN" altLang="zh-CN" sz="800" b="1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800" b="1" dirty="0" smtClean="0">
                <a:latin typeface="+mn-ea"/>
              </a:rPr>
              <a:t>  2015</a:t>
            </a:r>
            <a:r>
              <a:rPr lang="zh-CN" altLang="zh-CN" sz="800" b="1" dirty="0" smtClean="0">
                <a:latin typeface="+mn-ea"/>
              </a:rPr>
              <a:t>年</a:t>
            </a:r>
            <a:r>
              <a:rPr lang="en-US" altLang="zh-CN" sz="800" b="1" dirty="0" smtClean="0">
                <a:latin typeface="+mn-ea"/>
              </a:rPr>
              <a:t>3</a:t>
            </a:r>
            <a:r>
              <a:rPr lang="zh-CN" altLang="zh-CN" sz="800" b="1" dirty="0" smtClean="0">
                <a:latin typeface="+mn-ea"/>
              </a:rPr>
              <a:t>月</a:t>
            </a:r>
            <a:r>
              <a:rPr lang="en-US" altLang="zh-CN" sz="800" b="1" dirty="0" smtClean="0">
                <a:latin typeface="+mn-ea"/>
              </a:rPr>
              <a:t>13</a:t>
            </a:r>
            <a:r>
              <a:rPr lang="zh-CN" altLang="zh-CN" sz="800" b="1" dirty="0" smtClean="0">
                <a:latin typeface="+mn-ea"/>
              </a:rPr>
              <a:t>日</a:t>
            </a:r>
            <a:r>
              <a:rPr lang="en-US" altLang="zh-CN" sz="800" b="1" dirty="0" smtClean="0">
                <a:latin typeface="+mn-ea"/>
              </a:rPr>
              <a:t>    </a:t>
            </a:r>
            <a:r>
              <a:rPr lang="zh-CN" altLang="en-US" sz="800" b="1" dirty="0" smtClean="0">
                <a:latin typeface="+mn-ea"/>
              </a:rPr>
              <a:t>电子版</a:t>
            </a:r>
            <a:r>
              <a:rPr lang="zh-CN" altLang="zh-CN" sz="800" b="1" dirty="0" smtClean="0">
                <a:latin typeface="+mn-ea"/>
              </a:rPr>
              <a:t>第</a:t>
            </a:r>
            <a:r>
              <a:rPr lang="zh-CN" altLang="en-US" sz="800" b="1" dirty="0" smtClean="0">
                <a:latin typeface="+mn-ea"/>
              </a:rPr>
              <a:t>三</a:t>
            </a:r>
            <a:r>
              <a:rPr lang="zh-CN" altLang="zh-CN" sz="800" b="1" dirty="0" smtClean="0">
                <a:latin typeface="+mn-ea"/>
              </a:rPr>
              <a:t>期</a:t>
            </a:r>
            <a:r>
              <a:rPr lang="zh-CN" altLang="zh-CN" sz="800" b="1" dirty="0" smtClean="0">
                <a:latin typeface="+mn-ea"/>
              </a:rPr>
              <a:t>（总第</a:t>
            </a:r>
            <a:r>
              <a:rPr lang="en-US" altLang="zh-CN" sz="800" b="1" dirty="0" smtClean="0">
                <a:latin typeface="+mn-ea"/>
              </a:rPr>
              <a:t>294</a:t>
            </a:r>
            <a:r>
              <a:rPr lang="zh-CN" altLang="zh-CN" sz="800" b="1" dirty="0" smtClean="0">
                <a:latin typeface="+mn-ea"/>
              </a:rPr>
              <a:t>期</a:t>
            </a:r>
            <a:r>
              <a:rPr lang="zh-CN" altLang="zh-CN" sz="800" b="1" dirty="0" smtClean="0"/>
              <a:t>）</a:t>
            </a:r>
            <a:endParaRPr lang="zh-CN" altLang="en-US" sz="800" b="1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142852" y="1452538"/>
            <a:ext cx="657229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0" y="9629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˂ 1 ˃   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国际能源动态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                               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能  源  信  息                                        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2015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年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月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13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日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  </a:t>
            </a:r>
            <a:endParaRPr lang="zh-CN" altLang="en-US" sz="1200" b="1" dirty="0">
              <a:latin typeface="Arial" pitchFamily="34" charset="0"/>
              <a:ea typeface="方正姚体" pitchFamily="2" charset="-122"/>
              <a:cs typeface="Arial" pitchFamily="34" charset="0"/>
            </a:endParaRPr>
          </a:p>
        </p:txBody>
      </p:sp>
      <p:pic>
        <p:nvPicPr>
          <p:cNvPr id="3" name="Picture 2" descr="F:\能源研究会\《上海能源信息》报\2015年第一季度信息报材料\u=1994400207,4219205623&amp;fm=21&amp;gp=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976" y="200472"/>
            <a:ext cx="3456384" cy="11540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F:\能源研究会\《上海能源信息》报\2015年第一季度信息报材料\nk201502280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604628"/>
            <a:ext cx="1656184" cy="1620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矩形 24"/>
          <p:cNvSpPr/>
          <p:nvPr/>
        </p:nvSpPr>
        <p:spPr>
          <a:xfrm>
            <a:off x="1772816" y="1496616"/>
            <a:ext cx="4824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 smtClean="0">
                <a:latin typeface="方正姚体" pitchFamily="2" charset="-122"/>
                <a:ea typeface="方正姚体" pitchFamily="2" charset="-122"/>
              </a:rPr>
              <a:t>政府工作报告：能源革命关乎发展与民生</a:t>
            </a:r>
          </a:p>
        </p:txBody>
      </p:sp>
      <p:sp>
        <p:nvSpPr>
          <p:cNvPr id="26" name="矩形 25"/>
          <p:cNvSpPr/>
          <p:nvPr/>
        </p:nvSpPr>
        <p:spPr>
          <a:xfrm>
            <a:off x="2132856" y="1898467"/>
            <a:ext cx="46085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000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成绩单：“能耗强度下降</a:t>
            </a:r>
            <a:r>
              <a:rPr lang="en-US" altLang="zh-CN" sz="1000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4.8%</a:t>
            </a:r>
            <a:r>
              <a:rPr lang="zh-CN" altLang="en-US" sz="1000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，是近年来最大降幅”</a:t>
            </a:r>
            <a:endParaRPr lang="en-US" altLang="zh-CN" sz="1000" b="1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/>
              <a:t>        报告回顾了过去一年的工作。在报告的简要序言部分，“能源”即占得一席之地。</a:t>
            </a:r>
          </a:p>
          <a:p>
            <a:pPr>
              <a:lnSpc>
                <a:spcPct val="150000"/>
              </a:lnSpc>
            </a:pPr>
            <a:r>
              <a:rPr lang="zh-CN" altLang="en-US" sz="1000" dirty="0" smtClean="0"/>
              <a:t>        在论述我国经济社会发展稳中有进时，报告在列出国内生产总值、价格、就业等方面取得的来之不易的成绩后，也明确提及“能耗强度下降</a:t>
            </a:r>
            <a:r>
              <a:rPr lang="en-US" altLang="zh-CN" sz="1000" dirty="0" smtClean="0"/>
              <a:t>4.8%</a:t>
            </a:r>
            <a:r>
              <a:rPr lang="zh-CN" altLang="en-US" sz="1000" dirty="0" smtClean="0"/>
              <a:t>，是近年来最大降幅”。</a:t>
            </a:r>
            <a:endParaRPr lang="zh-CN" altLang="en-US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60648" y="3296816"/>
            <a:ext cx="6408712" cy="1216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/>
              <a:t>        能耗指标和关键宏观经济指标并列，可见这一成绩的重要，也说明了我国经济发展的质量和效益水平，同时表明了我国用更少能源消耗取得更高经济增长的绿色发展追求。在国家统计局刚刚发布的</a:t>
            </a:r>
            <a:r>
              <a:rPr lang="en-US" altLang="zh-CN" sz="1000" dirty="0" smtClean="0"/>
              <a:t>《2014</a:t>
            </a:r>
            <a:r>
              <a:rPr lang="zh-CN" altLang="en-US" sz="1000" dirty="0" smtClean="0"/>
              <a:t>年国民经济和社会发展统计公报</a:t>
            </a:r>
            <a:r>
              <a:rPr lang="en-US" altLang="zh-CN" sz="1000" dirty="0" smtClean="0"/>
              <a:t>》</a:t>
            </a:r>
            <a:r>
              <a:rPr lang="zh-CN" altLang="en-US" sz="1000" dirty="0" smtClean="0"/>
              <a:t>中，我们还能看到更多有关能源的成绩：全年能源消费总量</a:t>
            </a:r>
            <a:r>
              <a:rPr lang="en-US" altLang="zh-CN" sz="1000" dirty="0" smtClean="0"/>
              <a:t>42.6</a:t>
            </a:r>
            <a:r>
              <a:rPr lang="zh-CN" altLang="en-US" sz="1000" dirty="0" smtClean="0"/>
              <a:t>亿吨标准煤，比上年增长</a:t>
            </a:r>
            <a:r>
              <a:rPr lang="en-US" altLang="zh-CN" sz="1000" dirty="0" smtClean="0"/>
              <a:t>2.2%——</a:t>
            </a:r>
            <a:r>
              <a:rPr lang="zh-CN" altLang="en-US" sz="1000" dirty="0" smtClean="0"/>
              <a:t>这是近年来的最低增速；煤炭消费量占能源消费总量的</a:t>
            </a:r>
            <a:r>
              <a:rPr lang="en-US" altLang="zh-CN" sz="1000" dirty="0" smtClean="0"/>
              <a:t>66.0%</a:t>
            </a:r>
            <a:r>
              <a:rPr lang="zh-CN" altLang="en-US" sz="1000" dirty="0" smtClean="0"/>
              <a:t>，煤炭消费量下降</a:t>
            </a:r>
            <a:r>
              <a:rPr lang="en-US" altLang="zh-CN" sz="1000" dirty="0" smtClean="0"/>
              <a:t>2.9%——</a:t>
            </a:r>
            <a:r>
              <a:rPr lang="zh-CN" altLang="en-US" sz="1000" dirty="0" smtClean="0"/>
              <a:t>这是多年来的首次下降；水电、风电、核电、天然气等清洁能源消费量占到能源消费总量的</a:t>
            </a:r>
            <a:r>
              <a:rPr lang="en-US" altLang="zh-CN" sz="1000" dirty="0" smtClean="0"/>
              <a:t>16.9%</a:t>
            </a:r>
            <a:r>
              <a:rPr lang="zh-CN" altLang="en-US" sz="1000" dirty="0" smtClean="0"/>
              <a:t>，                        </a:t>
            </a:r>
            <a:r>
              <a:rPr lang="zh-CN" altLang="en-US" sz="1000" dirty="0" smtClean="0">
                <a:latin typeface="Times New Roman" pitchFamily="18" charset="0"/>
                <a:ea typeface="方正姚体" pitchFamily="2" charset="-122"/>
                <a:cs typeface="Times New Roman" pitchFamily="18" charset="0"/>
              </a:rPr>
              <a:t>（下转第</a:t>
            </a:r>
            <a:r>
              <a:rPr lang="en-US" altLang="zh-CN" sz="1000" dirty="0" smtClean="0">
                <a:latin typeface="Times New Roman" pitchFamily="18" charset="0"/>
                <a:ea typeface="方正姚体" pitchFamily="2" charset="-122"/>
                <a:cs typeface="Times New Roman" pitchFamily="18" charset="0"/>
              </a:rPr>
              <a:t>2</a:t>
            </a:r>
            <a:r>
              <a:rPr lang="zh-CN" altLang="en-US" sz="1000" dirty="0" smtClean="0">
                <a:latin typeface="Times New Roman" pitchFamily="18" charset="0"/>
                <a:ea typeface="方正姚体" pitchFamily="2" charset="-122"/>
                <a:cs typeface="Times New Roman" pitchFamily="18" charset="0"/>
              </a:rPr>
              <a:t>版）</a:t>
            </a:r>
            <a:endParaRPr lang="zh-CN" altLang="en-US" sz="1000" dirty="0" smtClean="0"/>
          </a:p>
        </p:txBody>
      </p:sp>
      <p:sp>
        <p:nvSpPr>
          <p:cNvPr id="31" name="矩形 30"/>
          <p:cNvSpPr/>
          <p:nvPr/>
        </p:nvSpPr>
        <p:spPr>
          <a:xfrm>
            <a:off x="332656" y="4614446"/>
            <a:ext cx="61926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latin typeface="幼圆" pitchFamily="49" charset="-122"/>
                <a:ea typeface="幼圆" pitchFamily="49" charset="-122"/>
              </a:rPr>
              <a:t>全球碳排放量去年未上升 </a:t>
            </a:r>
            <a:endParaRPr lang="en-US" altLang="zh-CN" b="1" dirty="0" smtClean="0">
              <a:latin typeface="幼圆" pitchFamily="49" charset="-122"/>
              <a:ea typeface="幼圆" pitchFamily="49" charset="-122"/>
            </a:endParaRPr>
          </a:p>
          <a:p>
            <a:pPr algn="r"/>
            <a:r>
              <a:rPr lang="en-US" altLang="zh-CN" b="1" dirty="0" smtClean="0">
                <a:latin typeface="幼圆" pitchFamily="49" charset="-122"/>
                <a:ea typeface="幼圆" pitchFamily="49" charset="-122"/>
              </a:rPr>
              <a:t>——</a:t>
            </a:r>
            <a:r>
              <a:rPr lang="zh-CN" altLang="en-US" b="1" dirty="0" smtClean="0">
                <a:latin typeface="幼圆" pitchFamily="49" charset="-122"/>
                <a:ea typeface="幼圆" pitchFamily="49" charset="-122"/>
              </a:rPr>
              <a:t>中国能源结构转变成主因</a:t>
            </a:r>
            <a:endParaRPr lang="zh-CN" altLang="en-US" b="1" dirty="0"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1031" name="Picture 7" descr="F:\能源研究会\《上海能源信息》报\2015年第一季度信息报材料\Img4097403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5097016"/>
            <a:ext cx="2765107" cy="1728192"/>
          </a:xfrm>
          <a:prstGeom prst="rect">
            <a:avLst/>
          </a:prstGeom>
          <a:noFill/>
        </p:spPr>
      </p:pic>
      <p:sp>
        <p:nvSpPr>
          <p:cNvPr id="32" name="矩形 31"/>
          <p:cNvSpPr/>
          <p:nvPr/>
        </p:nvSpPr>
        <p:spPr>
          <a:xfrm>
            <a:off x="3140968" y="5275872"/>
            <a:ext cx="3600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        据</a:t>
            </a:r>
            <a:r>
              <a:rPr lang="en-US" altLang="zh-CN" sz="1100" dirty="0" smtClean="0"/>
              <a:t>FT</a:t>
            </a:r>
            <a:r>
              <a:rPr lang="zh-CN" altLang="en-US" sz="1100" dirty="0" smtClean="0"/>
              <a:t>中文网</a:t>
            </a:r>
            <a:r>
              <a:rPr lang="en-US" altLang="zh-CN" sz="1100" dirty="0" smtClean="0"/>
              <a:t>13</a:t>
            </a:r>
            <a:r>
              <a:rPr lang="zh-CN" altLang="en-US" sz="1100" dirty="0" smtClean="0"/>
              <a:t>日报道，导致气候变暖的二氧化碳的全球排放量去年没有上升，这是</a:t>
            </a:r>
            <a:r>
              <a:rPr lang="en-US" altLang="zh-CN" sz="1100" dirty="0" smtClean="0"/>
              <a:t>40</a:t>
            </a:r>
            <a:r>
              <a:rPr lang="zh-CN" altLang="en-US" sz="1100" dirty="0" smtClean="0"/>
              <a:t>年来在没有爆发严重经济危机情况下的头一次。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　　这个迹象表明，应对气候变化的努力可能比人们此前认为的有效得多。国际能源署</a:t>
            </a:r>
            <a:r>
              <a:rPr lang="en-US" altLang="zh-CN" sz="1100" dirty="0" smtClean="0"/>
              <a:t>(IEA)</a:t>
            </a:r>
            <a:r>
              <a:rPr lang="zh-CN" altLang="en-US" sz="1100" dirty="0" smtClean="0"/>
              <a:t>发现，作为主要温室气体的二氧化碳的全球年排放量在</a:t>
            </a:r>
            <a:r>
              <a:rPr lang="en-US" altLang="zh-CN" sz="1100" dirty="0" smtClean="0"/>
              <a:t>2014</a:t>
            </a:r>
            <a:r>
              <a:rPr lang="zh-CN" altLang="en-US" sz="1100" dirty="0" smtClean="0"/>
              <a:t>年没有上升。　　</a:t>
            </a:r>
          </a:p>
        </p:txBody>
      </p:sp>
      <p:sp>
        <p:nvSpPr>
          <p:cNvPr id="36" name="矩形 35"/>
          <p:cNvSpPr/>
          <p:nvPr/>
        </p:nvSpPr>
        <p:spPr>
          <a:xfrm>
            <a:off x="188640" y="6818643"/>
            <a:ext cx="6552728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        “这是一个真正的惊喜。我们以前从未见过这样的事，”</a:t>
            </a:r>
            <a:r>
              <a:rPr lang="en-US" altLang="zh-CN" sz="1100" dirty="0" smtClean="0"/>
              <a:t>IEA</a:t>
            </a:r>
            <a:r>
              <a:rPr lang="zh-CN" altLang="en-US" sz="1100" dirty="0" smtClean="0"/>
              <a:t>首席经济学家、最近被任命为该署下一任署长的法提赫</a:t>
            </a:r>
            <a:r>
              <a:rPr lang="en-US" altLang="zh-CN" sz="1100" dirty="0" smtClean="0"/>
              <a:t>·</a:t>
            </a:r>
            <a:r>
              <a:rPr lang="zh-CN" altLang="en-US" sz="1100" dirty="0" smtClean="0"/>
              <a:t>比罗尔</a:t>
            </a:r>
            <a:r>
              <a:rPr lang="en-US" altLang="zh-CN" sz="1100" dirty="0" smtClean="0"/>
              <a:t>(</a:t>
            </a:r>
            <a:r>
              <a:rPr lang="en-US" altLang="zh-CN" sz="1100" dirty="0" err="1" smtClean="0"/>
              <a:t>Fatih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Birol</a:t>
            </a:r>
            <a:r>
              <a:rPr lang="en-US" altLang="zh-CN" sz="1100" dirty="0" smtClean="0"/>
              <a:t>)</a:t>
            </a:r>
            <a:r>
              <a:rPr lang="zh-CN" altLang="en-US" sz="1100" dirty="0" smtClean="0"/>
              <a:t>表示。监测全球能源发展趋势的</a:t>
            </a:r>
            <a:r>
              <a:rPr lang="en-US" altLang="zh-CN" sz="1100" dirty="0" smtClean="0"/>
              <a:t>IEA</a:t>
            </a:r>
            <a:r>
              <a:rPr lang="zh-CN" altLang="en-US" sz="1100" dirty="0" smtClean="0"/>
              <a:t>称，全球最大的碳污染源中国在能源结构上的重大转变，是去年排放量停止上升的主要原因之一。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　　报道称，中国削减了煤炭使用量，并增加了水电、风能和太阳能发电装机容量。煤炭是碳排放的最大来源之一。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　　与此同时，随着中国实行工业能效标准、关闭老工厂、减轻对之前推动经济增长的重工业的依赖，去年中国用电量增幅从往年的大约</a:t>
            </a:r>
            <a:r>
              <a:rPr lang="en-US" altLang="zh-CN" sz="1100" dirty="0" smtClean="0"/>
              <a:t>10%</a:t>
            </a:r>
            <a:r>
              <a:rPr lang="zh-CN" altLang="en-US" sz="1100" dirty="0" smtClean="0"/>
              <a:t>降至</a:t>
            </a:r>
            <a:r>
              <a:rPr lang="en-US" altLang="zh-CN" sz="1100" dirty="0" smtClean="0"/>
              <a:t>3%</a:t>
            </a:r>
            <a:r>
              <a:rPr lang="zh-CN" altLang="en-US" sz="1100" dirty="0" smtClean="0"/>
              <a:t>至</a:t>
            </a:r>
            <a:r>
              <a:rPr lang="en-US" altLang="zh-CN" sz="1100" dirty="0" smtClean="0"/>
              <a:t>4%</a:t>
            </a:r>
            <a:r>
              <a:rPr lang="zh-CN" altLang="en-US" sz="1100" dirty="0" smtClean="0"/>
              <a:t>左右。</a:t>
            </a:r>
          </a:p>
          <a:p>
            <a:pPr algn="just">
              <a:lnSpc>
                <a:spcPct val="150000"/>
              </a:lnSpc>
            </a:pPr>
            <a:r>
              <a:rPr lang="zh-CN" altLang="en-US" sz="1100" dirty="0" smtClean="0"/>
              <a:t>　　排放量停止上升的另一个原因是，富裕的经合组织</a:t>
            </a:r>
            <a:r>
              <a:rPr lang="en-US" altLang="zh-CN" sz="1100" dirty="0" smtClean="0"/>
              <a:t>(OECD)</a:t>
            </a:r>
            <a:r>
              <a:rPr lang="zh-CN" altLang="en-US" sz="1100" dirty="0" smtClean="0"/>
              <a:t>国家开始将经济增长与排放量增加“脱钩”，它们建设了更多的可再生能源电厂，并对各行各业设置了严格的能效标准</a:t>
            </a:r>
            <a:r>
              <a:rPr lang="en-US" altLang="zh-CN" sz="1100" dirty="0" smtClean="0"/>
              <a:t>—</a:t>
            </a:r>
            <a:r>
              <a:rPr lang="zh-CN" altLang="en-US" sz="1100" dirty="0" smtClean="0"/>
              <a:t>从汽车的燃油经济性到家电的能源使用。</a:t>
            </a:r>
            <a:endParaRPr lang="en-US" altLang="zh-CN" sz="1100" dirty="0" smtClean="0"/>
          </a:p>
          <a:p>
            <a:pPr algn="r">
              <a:lnSpc>
                <a:spcPct val="150000"/>
              </a:lnSpc>
            </a:pPr>
            <a:r>
              <a:rPr lang="zh-CN" altLang="en-US" sz="1000" dirty="0" smtClean="0"/>
              <a:t>来源：</a:t>
            </a:r>
            <a:r>
              <a:rPr lang="en-US" altLang="zh-CN" sz="1000" dirty="0" smtClean="0"/>
              <a:t>《</a:t>
            </a:r>
            <a:r>
              <a:rPr lang="zh-CN" altLang="en-US" sz="1000" dirty="0" smtClean="0"/>
              <a:t>观察者网</a:t>
            </a:r>
            <a:r>
              <a:rPr lang="en-US" altLang="zh-CN" sz="1000" dirty="0" smtClean="0"/>
              <a:t>》</a:t>
            </a:r>
            <a:endParaRPr lang="zh-CN" altLang="en-US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629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˂ 2 ˃   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国内能源动态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                               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能  源  信  息                                        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2015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年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月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13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日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  </a:t>
            </a:r>
            <a:endParaRPr lang="zh-CN" altLang="en-US" sz="1200" b="1" dirty="0">
              <a:latin typeface="Arial" pitchFamily="34" charset="0"/>
              <a:ea typeface="方正姚体" pitchFamily="2" charset="-122"/>
              <a:cs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396" y="200472"/>
            <a:ext cx="1082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CN" altLang="en-US" sz="1000" dirty="0" smtClean="0">
                <a:latin typeface="Times New Roman" pitchFamily="18" charset="0"/>
                <a:ea typeface="方正姚体" pitchFamily="2" charset="-122"/>
                <a:cs typeface="Times New Roman" pitchFamily="18" charset="0"/>
              </a:rPr>
              <a:t>（上接第一版）</a:t>
            </a:r>
            <a:endParaRPr lang="en-US" altLang="zh-CN" sz="1000" dirty="0" smtClean="0">
              <a:latin typeface="Times New Roman" pitchFamily="18" charset="0"/>
              <a:ea typeface="方正姚体" pitchFamily="2" charset="-122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4016" y="416496"/>
            <a:ext cx="328498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每千瓦时火力发电标准煤耗下降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0.67%……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在报告列出的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年成绩单中，关于能源的还有：“能源等领域价格改革加快”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这背后的新闻事件包括：在深圳市和内蒙古西部电网开展输配电价改革试点；推行居民生活用气阶梯价格，调整了非居民用存量天然气价格等。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“继续把简政放权、放管结合作为改革的重头戏。国务院各部门全年取消和下放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246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项行政审批事项”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这之中自然也包括能源行政管理部门的作为。如去年国家能源局即取消和下放审批事项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17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项，占国家能源局原有审批事项的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68%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“电力、油气等领域对外合作取得重要成果，中国装备正大步走向世界”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我们犹记得在国家领导的亲力亲为下，我国和中亚、俄罗斯等地区和国家的油气合作取得令人印象深刻的突破，以及国家领导人亲自向国外“推销”核电等装备的情景。</a:t>
            </a:r>
          </a:p>
        </p:txBody>
      </p:sp>
      <p:sp>
        <p:nvSpPr>
          <p:cNvPr id="23" name="矩形 22"/>
          <p:cNvSpPr/>
          <p:nvPr/>
        </p:nvSpPr>
        <p:spPr>
          <a:xfrm>
            <a:off x="3429000" y="416496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000" b="1" dirty="0" smtClean="0">
                <a:latin typeface="+mn-ea"/>
              </a:rPr>
              <a:t>任务表：“能耗强度下降</a:t>
            </a:r>
            <a:r>
              <a:rPr lang="en-US" altLang="zh-CN" sz="1000" b="1" dirty="0" smtClean="0">
                <a:latin typeface="+mn-ea"/>
              </a:rPr>
              <a:t>3.1%</a:t>
            </a:r>
            <a:r>
              <a:rPr lang="zh-CN" altLang="en-US" sz="1000" b="1" dirty="0" smtClean="0">
                <a:latin typeface="+mn-ea"/>
              </a:rPr>
              <a:t>以上，主要污染物排放继续减少”</a:t>
            </a:r>
            <a:endParaRPr lang="en-US" altLang="zh-CN" sz="1000" dirty="0" smtClean="0"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在总体部署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年的工作时，报告开篇仍将“能耗强度”作为和国内生产总值、居民消费价格、就业等并列的关键指标，提出“能耗强度下降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3.1%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以上，主要污染物排放继续减少”。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考虑到今年国内生产总值增长的预期目标为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7%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左右，可知今年的能源消费增幅须控制在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3.7%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左右，总量为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44.2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亿吨标准煤左右。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容易发现，能源消费总量增长的预期高于去年，能耗强度下降的预期低于去年。不过，这仍然是新世纪以来较低的总量增幅和较大的能耗降幅。根据报告，制定这些预期目标是考虑到必要性和可能性的，也与全面建成小康社会目标相衔接，与经济总量扩大和结构升级的要求相适应，符合发展规律，符合客观实际。</a:t>
            </a:r>
          </a:p>
          <a:p>
            <a:pPr algn="just">
              <a:lnSpc>
                <a:spcPct val="150000"/>
              </a:lnSpc>
            </a:pPr>
            <a:endParaRPr lang="zh-CN" altLang="en-US" sz="1000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01008" y="4736976"/>
            <a:ext cx="32403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的是，在部署今年工作时，却安排了大篇幅的“打好节能减排和环境治理攻坚战”专节，是所属“民生改善和社会建设”专章中最长的一节。</a:t>
            </a:r>
            <a:endParaRPr lang="en-US" altLang="zh-CN" sz="1000" dirty="0" smtClean="0"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报告强调，环境污染是民生之患、民心之痛，要铁腕治理。报告明确要求，“今年，二氧化碳排放强度要降低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3.1%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以上，化学需氧量、氨氮排放都要减少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左右，二氧化硫、氮氧化物排放要分别减少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3%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左右和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5%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左右。深入实施大气污染防治行动计划，实行区域联防联控，推动燃煤电厂超低排放改造，促进重点区域煤炭消费零增长。推广新能源汽车，治理机动车尾气，提高油品标准和质量，在重点区域内重点城市全面供应国五标准车用汽柴油。扩大碳排放权交易试点。严格环境执法。”紧接着，报告提出，能源生产和消费革命，关乎发展与民生。报告部署，“要大力发展风电、光伏发电、生物质能，积极发展水电，安全发展核电，开发利用页岩气、煤层气。控制能源消费总量，加强工业、交通、建筑等重点领域节能。积极发展循环经济，大力推进工业废物和生活垃圾资源化利用。</a:t>
            </a:r>
            <a:endParaRPr lang="en-US" altLang="zh-CN" sz="1000" dirty="0" smtClean="0">
              <a:latin typeface="+mn-ea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转自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中国能源网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》</a:t>
            </a:r>
          </a:p>
          <a:p>
            <a:pPr algn="r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</a:t>
            </a:r>
          </a:p>
        </p:txBody>
      </p:sp>
      <p:pic>
        <p:nvPicPr>
          <p:cNvPr id="4097" name="Picture 1" descr="F:\能源研究会\《上海能源信息》报\2015年第一季度信息报材料\2014030518055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864" y="4016896"/>
            <a:ext cx="2448272" cy="7200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" name="矩形 26"/>
          <p:cNvSpPr/>
          <p:nvPr/>
        </p:nvSpPr>
        <p:spPr>
          <a:xfrm>
            <a:off x="116632" y="4736976"/>
            <a:ext cx="3312368" cy="5134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 在具体部署中，关于能源的表述有，“增加公共产品有效投资。确保完成‘十二五’规划重点建设任务，启动实施一批新的重大工程项目。包括电力、油气等重大网络项目、清洁能源及油气矿产资源保障项目、节能环保和生态建设项目。”；“力争让最后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20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多万无电人口都能用上电。”；“加强城市供水供气供电设施等建设。”；“在西部地区开工建设一批能源等重大项目。”；“实施高端装备、新能源、燃气轮机等重大项目，把一批新兴产业培育成主导产业”等等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 可以看出，这些安排既着眼当前又虑及长远，既考虑到稳增长的需要也考虑到调结构促改革的要求，还注意统筹了城乡和不同地区。</a:t>
            </a:r>
            <a:endParaRPr lang="en-US" altLang="zh-CN" sz="1000" dirty="0" smtClean="0">
              <a:latin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000" b="1" dirty="0" smtClean="0">
                <a:latin typeface="+mn-ea"/>
              </a:rPr>
              <a:t>主题词：“能源生产和消费革命关乎发展和民生”</a:t>
            </a:r>
            <a:endParaRPr lang="en-US" altLang="zh-CN" sz="1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 环境治理和能源工作紧密相关。记者观察到，在总结</a:t>
            </a:r>
            <a:r>
              <a:rPr lang="en-US" altLang="zh-CN" sz="1000" dirty="0" smtClean="0">
                <a:latin typeface="+mn-ea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+mn-ea"/>
                <a:cs typeface="Times New Roman" pitchFamily="18" charset="0"/>
              </a:rPr>
              <a:t>年工作时，报告简要列出的“成绩单”上，环境治理方面没有任何着墨。而众所周知，我国政府高度重视环境治理，投入了大量人力物力和财力，也取得了一定的成绩。</a:t>
            </a: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latin typeface="+mn-ea"/>
                <a:cs typeface="Times New Roman" pitchFamily="18" charset="0"/>
              </a:rPr>
              <a:t>    显然是考虑到现实成效离中央和人民群众的期待仍有较大距离，治理环境污染是一场艰苦的持久战，报告才不提环境治理方面的成绩。不过，与之形成鲜明对比</a:t>
            </a:r>
          </a:p>
        </p:txBody>
      </p:sp>
      <p:pic>
        <p:nvPicPr>
          <p:cNvPr id="4099" name="Picture 3" descr="F:\能源研究会\《上海能源信息》报\2015年第一季度信息报材料\2010100615532663.jpg"/>
          <p:cNvPicPr>
            <a:picLocks noChangeAspect="1" noChangeArrowheads="1"/>
          </p:cNvPicPr>
          <p:nvPr/>
        </p:nvPicPr>
        <p:blipFill>
          <a:blip r:embed="rId3" cstate="print"/>
          <a:srcRect l="17265" t="15328" r="13675" b="31024"/>
          <a:stretch>
            <a:fillRect/>
          </a:stretch>
        </p:blipFill>
        <p:spPr bwMode="auto">
          <a:xfrm>
            <a:off x="764704" y="4022897"/>
            <a:ext cx="1224136" cy="714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F:\能源研究会\《上海能源信息》报\2015年第一季度信息报材料\u=1516412577,2388881751&amp;fm=21&amp;gp=0.jpg"/>
          <p:cNvPicPr>
            <a:picLocks noChangeAspect="1" noChangeArrowheads="1"/>
          </p:cNvPicPr>
          <p:nvPr/>
        </p:nvPicPr>
        <p:blipFill>
          <a:blip r:embed="rId4" cstate="print"/>
          <a:srcRect l="4116" t="5328" r="6301" b="8764"/>
          <a:stretch>
            <a:fillRect/>
          </a:stretch>
        </p:blipFill>
        <p:spPr bwMode="auto">
          <a:xfrm>
            <a:off x="4869160" y="4016896"/>
            <a:ext cx="1296144" cy="74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16632" y="416496"/>
            <a:ext cx="430887" cy="3816424"/>
          </a:xfrm>
          <a:prstGeom prst="rect">
            <a:avLst/>
          </a:prstGeom>
        </p:spPr>
        <p:txBody>
          <a:bodyPr vert="eaVert" wrap="square" anchor="ctr">
            <a:spAutoFit/>
          </a:bodyPr>
          <a:lstStyle/>
          <a:p>
            <a:pPr algn="ctr"/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我国新能源汽车到底有多少</a:t>
            </a:r>
            <a:endParaRPr lang="zh-CN" altLang="zh-CN" sz="16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9629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˂ 3 ˃   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新能源与环保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                               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能  源  信  息                                        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2015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年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月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13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日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  </a:t>
            </a:r>
            <a:endParaRPr lang="zh-CN" altLang="en-US" sz="1200" b="1" dirty="0">
              <a:latin typeface="Arial" pitchFamily="34" charset="0"/>
              <a:ea typeface="方正姚体" pitchFamily="2" charset="-122"/>
              <a:cs typeface="Arial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48680" y="2072680"/>
            <a:ext cx="29523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日上午消息，十二届全国人大三次会议新闻中心于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星期三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)10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时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分在北京梅地亚中心多功能厅举行记者会，科技部部长万钢就科技改革与发展回答中外记者提问。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以下为内容摘要：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今后每个科技计划都由一个高层组成的战略评审和综合评审委员会，来做出战略决策咨询，科技项目具体评审由专业机构进行，政府各部门不再介入项目管理，科技成果要进入科技体系向全社会公布。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我国的新能源汽车，到去年年底保有量已经超过了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12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万辆。国务院出台了一系列政策，使我们多年研发的成果进入了产业化的阶段。去年就有近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万辆在市场上销售。同时，租赁等新的商业模式也挺给力的。        </a:t>
            </a:r>
          </a:p>
        </p:txBody>
      </p:sp>
      <p:sp>
        <p:nvSpPr>
          <p:cNvPr id="31" name="矩形 30"/>
          <p:cNvSpPr/>
          <p:nvPr/>
        </p:nvSpPr>
        <p:spPr>
          <a:xfrm>
            <a:off x="3573016" y="283508"/>
            <a:ext cx="31683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我们看到特高压输变电、核电、水电等重大技术装备也开始走向世界。互联网产业、电子商务、社交平台、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O2O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快速发展，这其中有我们第四代移动通讯、移动互联网、宽带中国、超级计算、大型服务器、智能终端，多年来一系列的科技创新成果为产业发展打下良好的基础。        </a:t>
            </a:r>
            <a:endParaRPr lang="en-US" altLang="zh-CN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just"/>
            <a:endParaRPr lang="en-US" altLang="zh-CN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目前发牌以后我们国家已经是全球最大的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4G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网络了。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TD-LTE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的用户超过了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7000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万户。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中关村国家自主创新示范区保持了两位数的增长，多个重要指标增长都在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30%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左右，综合竞争力快速提升。中关村还是我们国家科技体制改革的一个先行先试的区域，很多好的有效的措施正在向全国推广应用。</a:t>
            </a:r>
          </a:p>
          <a:p>
            <a:pPr algn="just"/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115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家高新区的总收入同比增长了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，它的研发投入、企业专利、新产品的产出都占了全国企业的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1/3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左右。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我们从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2006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年开始，中长期规划开始实施以后，设立了一批重大专项，重大专项的任务落实也是“蛮拼”的，进入国际主流的国产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CPU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，操作系统整机进入小规模的生产，介质刻蚀机等高端集成装备不仅装备了我们的产业，也向国外出口。数控机床的产品销售和应用新增的产值达到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170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亿元。</a:t>
            </a:r>
          </a:p>
          <a:p>
            <a:pPr algn="just"/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中国云的研发，形成了系统解决方案，支持着阿里、百度等云的服务。</a:t>
            </a:r>
            <a:endParaRPr lang="en-US" altLang="zh-CN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r"/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转自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新浪科技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》</a:t>
            </a:r>
          </a:p>
          <a:p>
            <a:pPr algn="r"/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</a:t>
            </a:r>
          </a:p>
        </p:txBody>
      </p:sp>
      <p:pic>
        <p:nvPicPr>
          <p:cNvPr id="3073" name="Picture 1" descr="F:\能源研究会\《上海能源信息》报\2015年第一季度信息报材料\s_108ecea935e44679a5f4e329ca39e8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310710"/>
            <a:ext cx="2736304" cy="1689962"/>
          </a:xfrm>
          <a:prstGeom prst="rect">
            <a:avLst/>
          </a:prstGeom>
          <a:noFill/>
        </p:spPr>
      </p:pic>
      <p:cxnSp>
        <p:nvCxnSpPr>
          <p:cNvPr id="34" name="直接连接符 33"/>
          <p:cNvCxnSpPr/>
          <p:nvPr/>
        </p:nvCxnSpPr>
        <p:spPr>
          <a:xfrm flipV="1">
            <a:off x="188640" y="7833319"/>
            <a:ext cx="6552728" cy="1"/>
          </a:xfrm>
          <a:prstGeom prst="line">
            <a:avLst/>
          </a:prstGeom>
          <a:ln w="19050" cmpd="sng">
            <a:solidFill>
              <a:srgbClr val="00B0F0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492896" y="4675128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中电联预计今年全社会用电量同比增</a:t>
            </a: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4%-5%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0648" y="4985796"/>
            <a:ext cx="2088232" cy="2862322"/>
          </a:xfrm>
          <a:custGeom>
            <a:avLst/>
            <a:gdLst>
              <a:gd name="connsiteX0" fmla="*/ 0 w 1857388"/>
              <a:gd name="connsiteY0" fmla="*/ 0 h 1938992"/>
              <a:gd name="connsiteX1" fmla="*/ 1857388 w 1857388"/>
              <a:gd name="connsiteY1" fmla="*/ 0 h 1938992"/>
              <a:gd name="connsiteX2" fmla="*/ 1857388 w 1857388"/>
              <a:gd name="connsiteY2" fmla="*/ 1938992 h 1938992"/>
              <a:gd name="connsiteX3" fmla="*/ 0 w 1857388"/>
              <a:gd name="connsiteY3" fmla="*/ 1938992 h 1938992"/>
              <a:gd name="connsiteX4" fmla="*/ 0 w 1857388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88" h="1938992">
                <a:moveTo>
                  <a:pt x="0" y="0"/>
                </a:moveTo>
                <a:lnTo>
                  <a:pt x="1857388" y="0"/>
                </a:lnTo>
                <a:lnTo>
                  <a:pt x="1857388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日，中电联发布了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中国电力工业现状与展望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》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，显示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年电力工业持续健康发展，装机总量及发电量进一步增长，非化石能源发电量比重首次超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，火电发电量负增长，设备利用小时创新低。</a:t>
            </a:r>
          </a:p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根据中电联年度快报统计，截至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年底，全国全口径发电装机容量为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13.6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亿千瓦，同比增长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8.7%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，其中非化石能源发电装机容量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亿千瓦，占总装机容量比</a:t>
            </a:r>
            <a:endParaRPr lang="en-US" altLang="zh-CN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20888" y="4963160"/>
            <a:ext cx="2088232" cy="2862322"/>
          </a:xfrm>
          <a:custGeom>
            <a:avLst/>
            <a:gdLst>
              <a:gd name="connsiteX0" fmla="*/ 0 w 1857388"/>
              <a:gd name="connsiteY0" fmla="*/ 0 h 1938992"/>
              <a:gd name="connsiteX1" fmla="*/ 1857388 w 1857388"/>
              <a:gd name="connsiteY1" fmla="*/ 0 h 1938992"/>
              <a:gd name="connsiteX2" fmla="*/ 1857388 w 1857388"/>
              <a:gd name="connsiteY2" fmla="*/ 1938992 h 1938992"/>
              <a:gd name="connsiteX3" fmla="*/ 0 w 1857388"/>
              <a:gd name="connsiteY3" fmla="*/ 1938992 h 1938992"/>
              <a:gd name="connsiteX4" fmla="*/ 0 w 1857388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88" h="1938992">
                <a:moveTo>
                  <a:pt x="0" y="0"/>
                </a:moveTo>
                <a:lnTo>
                  <a:pt x="1857388" y="0"/>
                </a:lnTo>
                <a:lnTo>
                  <a:pt x="1857388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重为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33.3%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2014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年，全国全口径发电量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5.55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万亿千瓦时，同比增长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3.6%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，其中非化石能源发电量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1.42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万亿千瓦时，同比增长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19.6%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；非化石能源发电量占总发电量比重自新中国成立以来首次超过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，达到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25.6%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、同比提高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个百分点。另外，全国发电设备利用小时只有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4286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小时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发电设备利用小时均为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6000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千瓦及以上电厂口径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，为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1978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年以来的年度最低水平，同比</a:t>
            </a:r>
            <a:endParaRPr lang="en-US" altLang="zh-CN" sz="10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81128" y="4963160"/>
            <a:ext cx="2088232" cy="2835071"/>
          </a:xfrm>
          <a:custGeom>
            <a:avLst/>
            <a:gdLst>
              <a:gd name="connsiteX0" fmla="*/ 0 w 1857388"/>
              <a:gd name="connsiteY0" fmla="*/ 0 h 1938992"/>
              <a:gd name="connsiteX1" fmla="*/ 1857388 w 1857388"/>
              <a:gd name="connsiteY1" fmla="*/ 0 h 1938992"/>
              <a:gd name="connsiteX2" fmla="*/ 1857388 w 1857388"/>
              <a:gd name="connsiteY2" fmla="*/ 1938992 h 1938992"/>
              <a:gd name="connsiteX3" fmla="*/ 0 w 1857388"/>
              <a:gd name="connsiteY3" fmla="*/ 1938992 h 1938992"/>
              <a:gd name="connsiteX4" fmla="*/ 0 w 1857388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88" h="1938992">
                <a:moveTo>
                  <a:pt x="0" y="0"/>
                </a:moveTo>
                <a:lnTo>
                  <a:pt x="1857388" y="0"/>
                </a:lnTo>
                <a:lnTo>
                  <a:pt x="1857388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降低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235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小时。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另外，由于经济增速稳中趋缓，去年我国电力消费需求增速也创了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1998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年以来新低。据统计，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年全国全社会用电量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5.52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万亿千瓦时，同比增长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3.8%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，增速同比回落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3.8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个百分点。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在电力工业发展展望方面，中电联预计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年全国基建新增发电装机容量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亿千瓦左右，其中煤电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3800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万千瓦、气电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600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万千瓦、非化石能源发电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5300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万千瓦左右。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8640" y="7833320"/>
            <a:ext cx="6408712" cy="1862048"/>
          </a:xfrm>
          <a:custGeom>
            <a:avLst/>
            <a:gdLst>
              <a:gd name="connsiteX0" fmla="*/ 0 w 1857388"/>
              <a:gd name="connsiteY0" fmla="*/ 0 h 1938992"/>
              <a:gd name="connsiteX1" fmla="*/ 1857388 w 1857388"/>
              <a:gd name="connsiteY1" fmla="*/ 0 h 1938992"/>
              <a:gd name="connsiteX2" fmla="*/ 1857388 w 1857388"/>
              <a:gd name="connsiteY2" fmla="*/ 1938992 h 1938992"/>
              <a:gd name="connsiteX3" fmla="*/ 0 w 1857388"/>
              <a:gd name="connsiteY3" fmla="*/ 1938992 h 1938992"/>
              <a:gd name="connsiteX4" fmla="*/ 0 w 1857388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88" h="1938992">
                <a:moveTo>
                  <a:pt x="0" y="0"/>
                </a:moveTo>
                <a:lnTo>
                  <a:pt x="1857388" y="0"/>
                </a:lnTo>
                <a:lnTo>
                  <a:pt x="1857388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非化石能源新增装机中，水电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1400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万千瓦、核电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876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万千瓦、并网风电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1900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万千瓦、并网太阳能发电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万千瓦、并网生物质发电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100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万千瓦左右。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据中电联综合判断，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年电力消费增速将比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2014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年有一定回升，预计全年全社会用电量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5.74~5.80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万亿千瓦时、同比增长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4.0%~5.0%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，预期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5.77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万亿千瓦时、同比增长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4.5%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左右，其中，第一产业同比增长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2.0%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、第二产业增长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、第三产业增长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8.5%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、城乡居民生活增长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7.0%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不过，中电联仍预计全年发电设备利用小时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4130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小时左右，其中火电设备利用小时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4650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小时左右，可能再创新低。                                                                                                                                                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转自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《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中国能源网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》</a:t>
            </a:r>
          </a:p>
          <a:p>
            <a:pPr algn="r"/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2015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13</a:t>
            </a:r>
            <a:r>
              <a:rPr lang="zh-CN" altLang="en-US" sz="10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日</a:t>
            </a:r>
          </a:p>
        </p:txBody>
      </p:sp>
      <p:pic>
        <p:nvPicPr>
          <p:cNvPr id="43" name="Picture 4" descr="C:\Users\123\AppData\Roaming\Tencent\Users\94195824\QQ\WinTemp\RichOle\4@SH_{RWS_Z@UDK6%Q]N(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7" y="4675128"/>
            <a:ext cx="1944215" cy="374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9000" y="8453462"/>
            <a:ext cx="3286148" cy="1077218"/>
          </a:xfrm>
          <a:custGeom>
            <a:avLst/>
            <a:gdLst>
              <a:gd name="connsiteX0" fmla="*/ 0 w 1857388"/>
              <a:gd name="connsiteY0" fmla="*/ 0 h 1938992"/>
              <a:gd name="connsiteX1" fmla="*/ 1857388 w 1857388"/>
              <a:gd name="connsiteY1" fmla="*/ 0 h 1938992"/>
              <a:gd name="connsiteX2" fmla="*/ 1857388 w 1857388"/>
              <a:gd name="connsiteY2" fmla="*/ 1938992 h 1938992"/>
              <a:gd name="connsiteX3" fmla="*/ 0 w 1857388"/>
              <a:gd name="connsiteY3" fmla="*/ 1938992 h 1938992"/>
              <a:gd name="connsiteX4" fmla="*/ 0 w 1857388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88" h="1938992">
                <a:moveTo>
                  <a:pt x="0" y="0"/>
                </a:moveTo>
                <a:lnTo>
                  <a:pt x="1857388" y="0"/>
                </a:lnTo>
                <a:lnTo>
                  <a:pt x="1857388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zh-CN" sz="800" dirty="0" smtClean="0"/>
              <a:t>编委会主任：黄震</a:t>
            </a:r>
          </a:p>
          <a:p>
            <a:r>
              <a:rPr lang="zh-CN" altLang="zh-CN" sz="800" dirty="0" smtClean="0"/>
              <a:t>副主任：王经、章树荣、潘新</a:t>
            </a:r>
          </a:p>
          <a:p>
            <a:r>
              <a:rPr lang="zh-CN" altLang="zh-CN" sz="800" dirty="0" smtClean="0"/>
              <a:t>执行编辑：郝存</a:t>
            </a:r>
          </a:p>
          <a:p>
            <a:r>
              <a:rPr lang="zh-CN" altLang="zh-CN" sz="800" dirty="0" smtClean="0"/>
              <a:t>编辑：胡静、牛刚、任庚坡、刘惠萍、贾志海、洪春华、方树、蔡子明、陈晖、王德忠</a:t>
            </a:r>
            <a:r>
              <a:rPr lang="zh-CN" altLang="en-US" sz="800" dirty="0" smtClean="0"/>
              <a:t>、朱汉雄</a:t>
            </a:r>
            <a:endParaRPr lang="zh-CN" altLang="zh-CN" sz="800" dirty="0" smtClean="0"/>
          </a:p>
          <a:p>
            <a:pPr algn="just"/>
            <a:r>
              <a:rPr lang="zh-CN" altLang="en-US" sz="800" dirty="0" smtClean="0"/>
              <a:t>编辑部地址：上海闵行区东川路</a:t>
            </a:r>
            <a:r>
              <a:rPr lang="en-US" altLang="zh-CN" sz="800" dirty="0" smtClean="0"/>
              <a:t>800</a:t>
            </a:r>
            <a:r>
              <a:rPr lang="zh-CN" altLang="en-US" sz="800" dirty="0" smtClean="0"/>
              <a:t>号能源研究院</a:t>
            </a:r>
            <a:r>
              <a:rPr lang="en-US" altLang="zh-CN" sz="800" dirty="0" smtClean="0"/>
              <a:t>206</a:t>
            </a:r>
            <a:r>
              <a:rPr lang="zh-CN" altLang="en-US" sz="800" dirty="0" smtClean="0"/>
              <a:t>室</a:t>
            </a:r>
            <a:endParaRPr lang="en-US" altLang="zh-CN" sz="800" dirty="0" smtClean="0"/>
          </a:p>
          <a:p>
            <a:pPr algn="just"/>
            <a:r>
              <a:rPr lang="zh-CN" altLang="en-US" sz="800" dirty="0" smtClean="0"/>
              <a:t>邮编：</a:t>
            </a:r>
            <a:r>
              <a:rPr lang="en-US" altLang="zh-CN" sz="800" dirty="0" smtClean="0"/>
              <a:t>200240</a:t>
            </a:r>
          </a:p>
          <a:p>
            <a:pPr algn="just"/>
            <a:r>
              <a:rPr lang="zh-CN" altLang="en-US" sz="800" dirty="0" smtClean="0"/>
              <a:t>电话：</a:t>
            </a:r>
            <a:r>
              <a:rPr lang="en-US" altLang="zh-CN" sz="800" dirty="0" smtClean="0"/>
              <a:t>021-34204310</a:t>
            </a:r>
            <a:endParaRPr lang="zh-CN" altLang="en-US" sz="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0" y="9629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˂ 4 ˃   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新能源与环保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                                 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能  源  信  息                                        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2015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年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月</a:t>
            </a:r>
            <a:r>
              <a:rPr lang="en-US" altLang="zh-CN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13</a:t>
            </a:r>
            <a:r>
              <a:rPr lang="zh-CN" altLang="en-US" sz="1200" b="1" dirty="0" smtClean="0">
                <a:latin typeface="Arial" pitchFamily="34" charset="0"/>
                <a:ea typeface="方正报宋_GBK" pitchFamily="65" charset="-122"/>
                <a:cs typeface="Arial" pitchFamily="34" charset="0"/>
              </a:rPr>
              <a:t>日 </a:t>
            </a:r>
            <a:r>
              <a:rPr lang="zh-CN" altLang="en-US" sz="1200" b="1" dirty="0" smtClean="0">
                <a:latin typeface="Arial" pitchFamily="34" charset="0"/>
                <a:ea typeface="方正姚体" pitchFamily="2" charset="-122"/>
                <a:cs typeface="Arial" pitchFamily="34" charset="0"/>
              </a:rPr>
              <a:t>  </a:t>
            </a:r>
            <a:endParaRPr lang="zh-CN" altLang="en-US" sz="1200" b="1" dirty="0">
              <a:latin typeface="Arial" pitchFamily="34" charset="0"/>
              <a:ea typeface="方正姚体" pitchFamily="2" charset="-122"/>
              <a:cs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12776" y="200472"/>
            <a:ext cx="4104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努尔</a:t>
            </a: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白克力正式掌舵能源局：我从新疆来</a:t>
            </a:r>
          </a:p>
        </p:txBody>
      </p:sp>
      <p:pic>
        <p:nvPicPr>
          <p:cNvPr id="2049" name="Picture 1" descr="F:\能源研究会\《上海能源信息》报\2015年第一季度信息报材料\20141231103637813.jpg"/>
          <p:cNvPicPr>
            <a:picLocks noChangeAspect="1" noChangeArrowheads="1"/>
          </p:cNvPicPr>
          <p:nvPr/>
        </p:nvPicPr>
        <p:blipFill>
          <a:blip r:embed="rId2" cstate="print"/>
          <a:srcRect l="23957"/>
          <a:stretch>
            <a:fillRect/>
          </a:stretch>
        </p:blipFill>
        <p:spPr bwMode="auto">
          <a:xfrm>
            <a:off x="188640" y="632520"/>
            <a:ext cx="2304256" cy="1440160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2564904" y="632520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       2014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日，原新疆维吾尔自治区党委副书记、政府主席努尔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白克力正式接替吴新雄，担任国家能源局局长一职。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        努尔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白克力，男，维吾尔族，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1961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月生，新疆博乐人，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1983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月参加工作，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1982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月加入中国共产党，中央党校三年制研究生班毕业，中央党校研究生学历。曾任新疆维吾尔自治区党委副书记，政府主席。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11" name="矩形 10"/>
          <p:cNvSpPr/>
          <p:nvPr/>
        </p:nvSpPr>
        <p:spPr>
          <a:xfrm>
            <a:off x="188640" y="2072680"/>
            <a:ext cx="65527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       2014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日，中共中央决定，雪克来提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扎克尔同志任新疆维吾尔自治区党委委员、常委、副书记，努尔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白克力同志不再担任新疆维吾尔自治区党委副书记、常委、委员职务，另有任用。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中国能源网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624" y="3008784"/>
            <a:ext cx="769441" cy="468052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李维斗</a:t>
            </a:r>
            <a:endParaRPr lang="en-US" altLang="zh-CN" b="1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          ——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希望打破新能源汽车地方垄断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36712" y="2864768"/>
            <a:ext cx="590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        “现在的问题是，关于地方保护的问题，北京有北京要求，上海有上海的规定，不同地区对新能源车的进入，有不同标准要求，比如对电池、电极的要求，分散了有限的研发资源和财政支持。在新能源汽车的发展过程中，希望能打破地方垄断。如果我们每家企业都有不同采购体系、不同控制资源模式，很难形成规模，成本也很难降下来。”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620688" y="5822320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        2014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年是新能源汽车销售元年，年销量</a:t>
            </a:r>
            <a:r>
              <a:rPr lang="en-US" altLang="zh-CN" sz="1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万辆。尽管国家对新能源汽车实施补贴以及免征购置税等优惠措施，但是新能源汽车的普及速度并不快。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　　全国政协委员、一汽集团公司进出口公司总经理李维斗在接受本报记者采访时表示，尽管新能源汽车在市场的还不太受欢迎，“但发展新能源汽车的方向是不容置疑的。”受资源环境制约，传统企业受限，新能源汽车是未来的发展方向。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　　新能源汽车“叫好不叫座”，在他看来，一是新能源汽车自身技术层面的问题，比如电池性能的突破，“电池现在是全球性技术焦点，能源密度、成本、能量衰减，这是一个全球性问题。”二是商业模式的问题，现在科技部倡导换电池的方式，但在快速更换电池的过程中，出现了技术和实际操作层面的问题。</a:t>
            </a:r>
          </a:p>
        </p:txBody>
      </p:sp>
      <p:pic>
        <p:nvPicPr>
          <p:cNvPr id="2050" name="Picture 2" descr="F:\能源研究会\《上海能源信息》报\2015年第一季度信息报材料\W0201503135959639575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8880" y="3944888"/>
            <a:ext cx="2664594" cy="1639339"/>
          </a:xfrm>
          <a:prstGeom prst="rect">
            <a:avLst/>
          </a:prstGeom>
          <a:noFill/>
        </p:spPr>
      </p:pic>
      <p:cxnSp>
        <p:nvCxnSpPr>
          <p:cNvPr id="21" name="直接连接符 20"/>
          <p:cNvCxnSpPr/>
          <p:nvPr/>
        </p:nvCxnSpPr>
        <p:spPr>
          <a:xfrm flipV="1">
            <a:off x="188640" y="2864767"/>
            <a:ext cx="6552728" cy="1"/>
          </a:xfrm>
          <a:prstGeom prst="line">
            <a:avLst/>
          </a:prstGeom>
          <a:ln w="19050" cmpd="sng">
            <a:solidFill>
              <a:srgbClr val="00B050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772816" y="5601072"/>
            <a:ext cx="37170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　图为全国政协委员、一汽集团公司进出口公司总经理李维斗</a:t>
            </a:r>
          </a:p>
        </p:txBody>
      </p:sp>
      <p:sp>
        <p:nvSpPr>
          <p:cNvPr id="25" name="矩形 24"/>
          <p:cNvSpPr/>
          <p:nvPr/>
        </p:nvSpPr>
        <p:spPr>
          <a:xfrm>
            <a:off x="116632" y="7658462"/>
            <a:ext cx="65527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/>
              <a:t>        中国政府对新能源汽车提供种种补贴，从几千到几万甚至几十万不等，“短期看这种支持是必要的，但长期来说对政府造成了压力。”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        国新能源汽车应该走何种发展路线？他建议，应该是进入普通大众的路线。“这条路线对性能有要求，对</a:t>
            </a:r>
          </a:p>
        </p:txBody>
      </p:sp>
      <p:sp>
        <p:nvSpPr>
          <p:cNvPr id="26" name="矩形 25"/>
          <p:cNvSpPr/>
          <p:nvPr/>
        </p:nvSpPr>
        <p:spPr>
          <a:xfrm>
            <a:off x="116632" y="8337376"/>
            <a:ext cx="331236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 smtClean="0"/>
              <a:t>成本敏感，价格太高了肯定不合适，消费者会基于全生命周期的考量决定买还是不买。当然最大的问题还是使用的方便性，便利的充电和长距离的电池续航里程。如果这些问题解决不了，很难让老百姓去花钱去买。”李维斗说。                                                 </a:t>
            </a:r>
            <a:r>
              <a:rPr lang="en-US" altLang="zh-CN" sz="1000" dirty="0" smtClean="0"/>
              <a:t>——《</a:t>
            </a:r>
            <a:r>
              <a:rPr lang="zh-CN" altLang="en-US" sz="1000" dirty="0" smtClean="0"/>
              <a:t>中国能源报</a:t>
            </a:r>
            <a:r>
              <a:rPr lang="en-US" altLang="zh-CN" sz="1000" dirty="0" smtClean="0"/>
              <a:t>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1233</TotalTime>
  <Words>2824</Words>
  <Application>Microsoft Office PowerPoint</Application>
  <PresentationFormat>A4 纸张(210x297 毫米)</PresentationFormat>
  <Paragraphs>87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123</cp:lastModifiedBy>
  <cp:revision>177</cp:revision>
  <dcterms:created xsi:type="dcterms:W3CDTF">2014-09-19T06:46:47Z</dcterms:created>
  <dcterms:modified xsi:type="dcterms:W3CDTF">2015-03-13T09:20:05Z</dcterms:modified>
</cp:coreProperties>
</file>