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6" r:id="rId2"/>
    <p:sldId id="258" r:id="rId3"/>
    <p:sldId id="259" r:id="rId4"/>
    <p:sldId id="261" r:id="rId5"/>
  </p:sldIdLst>
  <p:sldSz cx="6858000" cy="9906000" type="A4"/>
  <p:notesSz cx="6858000" cy="9144000"/>
  <p:defaultTextStyle>
    <a:defPPr>
      <a:defRPr lang="zh-CN"/>
    </a:defPPr>
    <a:lvl1pPr algn="l" defTabSz="957263" rtl="0" fontAlgn="base">
      <a:spcBef>
        <a:spcPct val="0"/>
      </a:spcBef>
      <a:spcAft>
        <a:spcPct val="0"/>
      </a:spcAft>
      <a:defRPr sz="1900" kern="1200">
        <a:solidFill>
          <a:schemeClr val="tx1"/>
        </a:solidFill>
        <a:latin typeface="Arial" charset="0"/>
        <a:ea typeface="宋体" charset="-122"/>
        <a:cs typeface="+mn-cs"/>
      </a:defRPr>
    </a:lvl1pPr>
    <a:lvl2pPr marL="477838" indent="-20638" algn="l" defTabSz="957263" rtl="0" fontAlgn="base">
      <a:spcBef>
        <a:spcPct val="0"/>
      </a:spcBef>
      <a:spcAft>
        <a:spcPct val="0"/>
      </a:spcAft>
      <a:defRPr sz="1900" kern="1200">
        <a:solidFill>
          <a:schemeClr val="tx1"/>
        </a:solidFill>
        <a:latin typeface="Arial" charset="0"/>
        <a:ea typeface="宋体" charset="-122"/>
        <a:cs typeface="+mn-cs"/>
      </a:defRPr>
    </a:lvl2pPr>
    <a:lvl3pPr marL="957263" indent="-42863" algn="l" defTabSz="957263" rtl="0" fontAlgn="base">
      <a:spcBef>
        <a:spcPct val="0"/>
      </a:spcBef>
      <a:spcAft>
        <a:spcPct val="0"/>
      </a:spcAft>
      <a:defRPr sz="1900" kern="1200">
        <a:solidFill>
          <a:schemeClr val="tx1"/>
        </a:solidFill>
        <a:latin typeface="Arial" charset="0"/>
        <a:ea typeface="宋体" charset="-122"/>
        <a:cs typeface="+mn-cs"/>
      </a:defRPr>
    </a:lvl3pPr>
    <a:lvl4pPr marL="1436688" indent="-65088" algn="l" defTabSz="957263" rtl="0" fontAlgn="base">
      <a:spcBef>
        <a:spcPct val="0"/>
      </a:spcBef>
      <a:spcAft>
        <a:spcPct val="0"/>
      </a:spcAft>
      <a:defRPr sz="1900" kern="1200">
        <a:solidFill>
          <a:schemeClr val="tx1"/>
        </a:solidFill>
        <a:latin typeface="Arial" charset="0"/>
        <a:ea typeface="宋体" charset="-122"/>
        <a:cs typeface="+mn-cs"/>
      </a:defRPr>
    </a:lvl4pPr>
    <a:lvl5pPr marL="1914525" indent="-85725" algn="l" defTabSz="957263" rtl="0" fontAlgn="base">
      <a:spcBef>
        <a:spcPct val="0"/>
      </a:spcBef>
      <a:spcAft>
        <a:spcPct val="0"/>
      </a:spcAft>
      <a:defRPr sz="1900" kern="1200">
        <a:solidFill>
          <a:schemeClr val="tx1"/>
        </a:solidFill>
        <a:latin typeface="Arial" charset="0"/>
        <a:ea typeface="宋体" charset="-122"/>
        <a:cs typeface="+mn-cs"/>
      </a:defRPr>
    </a:lvl5pPr>
    <a:lvl6pPr marL="2286000" algn="l" defTabSz="914400" rtl="0" eaLnBrk="1" latinLnBrk="0" hangingPunct="1">
      <a:defRPr sz="1900" kern="1200">
        <a:solidFill>
          <a:schemeClr val="tx1"/>
        </a:solidFill>
        <a:latin typeface="Arial" charset="0"/>
        <a:ea typeface="宋体" charset="-122"/>
        <a:cs typeface="+mn-cs"/>
      </a:defRPr>
    </a:lvl6pPr>
    <a:lvl7pPr marL="2743200" algn="l" defTabSz="914400" rtl="0" eaLnBrk="1" latinLnBrk="0" hangingPunct="1">
      <a:defRPr sz="1900" kern="1200">
        <a:solidFill>
          <a:schemeClr val="tx1"/>
        </a:solidFill>
        <a:latin typeface="Arial" charset="0"/>
        <a:ea typeface="宋体" charset="-122"/>
        <a:cs typeface="+mn-cs"/>
      </a:defRPr>
    </a:lvl7pPr>
    <a:lvl8pPr marL="3200400" algn="l" defTabSz="914400" rtl="0" eaLnBrk="1" latinLnBrk="0" hangingPunct="1">
      <a:defRPr sz="1900" kern="1200">
        <a:solidFill>
          <a:schemeClr val="tx1"/>
        </a:solidFill>
        <a:latin typeface="Arial" charset="0"/>
        <a:ea typeface="宋体" charset="-122"/>
        <a:cs typeface="+mn-cs"/>
      </a:defRPr>
    </a:lvl8pPr>
    <a:lvl9pPr marL="3657600" algn="l" defTabSz="914400" rtl="0" eaLnBrk="1" latinLnBrk="0" hangingPunct="1">
      <a:defRPr sz="19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p:cViewPr varScale="1">
        <p:scale>
          <a:sx n="114" d="100"/>
          <a:sy n="114" d="100"/>
        </p:scale>
        <p:origin x="3924" y="126"/>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48477-588F-43B5-9F13-1AE8E9A5FE4B}" type="datetimeFigureOut">
              <a:rPr lang="zh-CN" altLang="en-US" smtClean="0"/>
              <a:pPr/>
              <a:t>2023/5/4 Thursday</a:t>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10684-28F1-42EB-9E53-F9BE6F6086F0}" type="slidenum">
              <a:rPr lang="zh-CN" altLang="en-US" smtClean="0"/>
              <a:pPr/>
              <a:t>‹#›</a:t>
            </a:fld>
            <a:endParaRPr lang="zh-CN" altLang="en-US"/>
          </a:p>
        </p:txBody>
      </p:sp>
    </p:spTree>
    <p:extLst>
      <p:ext uri="{BB962C8B-B14F-4D97-AF65-F5344CB8AC3E}">
        <p14:creationId xmlns:p14="http://schemas.microsoft.com/office/powerpoint/2010/main" val="92146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10684-28F1-42EB-9E53-F9BE6F6086F0}" type="slidenum">
              <a:rPr lang="zh-CN" altLang="en-US" smtClean="0"/>
              <a:pPr/>
              <a:t>1</a:t>
            </a:fld>
            <a:endParaRPr lang="zh-CN" altLang="en-US"/>
          </a:p>
        </p:txBody>
      </p:sp>
    </p:spTree>
    <p:extLst>
      <p:ext uri="{BB962C8B-B14F-4D97-AF65-F5344CB8AC3E}">
        <p14:creationId xmlns:p14="http://schemas.microsoft.com/office/powerpoint/2010/main" val="7376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514350" y="4618038"/>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ctrTitle"/>
          </p:nvPr>
        </p:nvSpPr>
        <p:spPr>
          <a:xfrm>
            <a:off x="514350" y="2421468"/>
            <a:ext cx="5829300" cy="2221969"/>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BCB9DAAA-871B-4BF6-B82E-1A3F415D3C4B}" type="datetimeFigureOut">
              <a:rPr lang="zh-CN" altLang="en-US"/>
              <a:pPr>
                <a:defRPr/>
              </a:pPr>
              <a:t>2023/5/4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20C32C-77FA-4908-B4C3-C1937307BFC9}"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45CA312-C4A4-4CE4-BDC7-ED6C9384401E}" type="datetimeFigureOut">
              <a:rPr lang="zh-CN" altLang="en-US"/>
              <a:pPr>
                <a:defRPr/>
              </a:pPr>
              <a:t>2023/5/4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D5160F3-97A1-455F-B674-D2239671416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342900" y="396699"/>
            <a:ext cx="5014926" cy="868383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385D1385-8DA8-477C-BE81-DAA300FC5935}" type="datetimeFigureOut">
              <a:rPr lang="zh-CN" altLang="en-US"/>
              <a:pPr>
                <a:defRPr/>
              </a:pPr>
              <a:t>2023/5/4 Thursday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96102E-B491-42B8-A295-4E1C61EDF48E}"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55563" y="9245600"/>
            <a:ext cx="2400300" cy="409575"/>
          </a:xfrm>
        </p:spPr>
        <p:txBody>
          <a:bodyPr/>
          <a:lstStyle>
            <a:lvl1pPr>
              <a:defRPr/>
            </a:lvl1pPr>
          </a:lstStyle>
          <a:p>
            <a:pPr>
              <a:defRPr/>
            </a:pPr>
            <a:fld id="{3D3733D7-8B1A-4EB7-A83F-D6E11D3A4FDF}" type="datetimeFigureOut">
              <a:rPr lang="zh-CN" altLang="en-US"/>
              <a:pPr>
                <a:defRPr/>
              </a:pPr>
              <a:t>2023/5/4 Thursday</a:t>
            </a:fld>
            <a:endParaRPr lang="zh-CN" altLang="en-US"/>
          </a:p>
        </p:txBody>
      </p:sp>
      <p:sp>
        <p:nvSpPr>
          <p:cNvPr id="6" name="页脚占位符 4"/>
          <p:cNvSpPr>
            <a:spLocks noGrp="1"/>
          </p:cNvSpPr>
          <p:nvPr>
            <p:ph type="ftr" sz="quarter" idx="11"/>
          </p:nvPr>
        </p:nvSpPr>
        <p:spPr>
          <a:xfrm>
            <a:off x="3998913" y="9245600"/>
            <a:ext cx="2800350" cy="409575"/>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F083D23-9D6C-40E9-908B-03206F097F1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514350" y="4540250"/>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8217EFF1-35E8-4506-9D7B-AE267218B7A8}" type="datetimeFigureOut">
              <a:rPr lang="zh-CN" altLang="en-US"/>
              <a:pPr>
                <a:defRPr/>
              </a:pPr>
              <a:t>2023/5/4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3B04CE-042E-4D34-AA7D-9B33C35D0E5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53671C85-6AA2-4017-91BA-9A4245FDAC30}" type="datetimeFigureOut">
              <a:rPr lang="zh-CN" altLang="en-US"/>
              <a:pPr>
                <a:defRPr/>
              </a:pPr>
              <a:t>2023/5/4 Thursday</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1766BD27-05B3-442B-9577-D53A40215FC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5126D99A-02A8-4D53-AEC2-12FA428CBC9A}" type="datetimeFigureOut">
              <a:rPr lang="zh-CN" altLang="en-US"/>
              <a:pPr>
                <a:defRPr/>
              </a:pPr>
              <a:t>2023/5/4 Thursday</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24EB0EFB-359B-4CE8-A170-F6AA31402DD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FEC51A08-9DAE-4CD3-BF40-312E1561628A}" type="datetimeFigureOut">
              <a:rPr lang="zh-CN" altLang="en-US"/>
              <a:pPr>
                <a:defRPr/>
              </a:pPr>
              <a:t>2023/5/4 Thursday</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905772BC-B64A-44C8-B084-CB7BA27BAF8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CA97602-1EC9-4A9B-8B89-0A64B0E8B3B0}" type="datetimeFigureOut">
              <a:rPr lang="zh-CN" altLang="en-US"/>
              <a:pPr>
                <a:defRPr/>
              </a:pPr>
              <a:t>2023/5/4 Thursday</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192DBE68-E854-4973-93A6-2AA95EEA508E}"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089150" y="1522413"/>
            <a:ext cx="4429125"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537FDDD8-4FB4-4DEB-9259-79DA3AF9B538}" type="datetimeFigureOut">
              <a:rPr lang="zh-CN" altLang="en-US"/>
              <a:pPr>
                <a:defRPr/>
              </a:pPr>
              <a:t>2023/5/4 Thursday</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E9459EF3-FAA8-4EA2-B8F1-672CD0B5E65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745BCF8D-1B02-4100-8658-DF624EFF326F}" type="datetimeFigureOut">
              <a:rPr lang="zh-CN" altLang="en-US"/>
              <a:pPr>
                <a:defRPr/>
              </a:pPr>
              <a:t>2023/5/4 Thursday</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7003BDB-32D5-4831-85E1-61E75E5DDACD}"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5650"/>
            <a:ext cx="6858000" cy="2603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
        <p:nvSpPr>
          <p:cNvPr id="1027" name="标题占位符 1"/>
          <p:cNvSpPr>
            <a:spLocks noGrp="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342900" y="2311400"/>
            <a:ext cx="6172200" cy="676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57150" y="9245600"/>
            <a:ext cx="2400300" cy="409575"/>
          </a:xfrm>
          <a:prstGeom prst="rect">
            <a:avLst/>
          </a:prstGeom>
        </p:spPr>
        <p:txBody>
          <a:bodyPr vert="horz" rtlCol="0" anchor="b"/>
          <a:lstStyle>
            <a:lvl1pPr algn="l" defTabSz="95780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fld id="{DF3F712A-D3FF-4C68-A5B5-31F465D1AC9C}" type="datetimeFigureOut">
              <a:rPr lang="zh-CN" altLang="en-US"/>
              <a:pPr>
                <a:defRPr/>
              </a:pPr>
              <a:t>2023/5/4 Thursday</a:t>
            </a:fld>
            <a:endParaRPr lang="zh-CN" altLang="en-US"/>
          </a:p>
        </p:txBody>
      </p:sp>
      <p:sp>
        <p:nvSpPr>
          <p:cNvPr id="5" name="页脚占位符 4"/>
          <p:cNvSpPr>
            <a:spLocks noGrp="1"/>
          </p:cNvSpPr>
          <p:nvPr>
            <p:ph type="ftr" sz="quarter" idx="3"/>
          </p:nvPr>
        </p:nvSpPr>
        <p:spPr>
          <a:xfrm>
            <a:off x="4000500" y="9245600"/>
            <a:ext cx="2800350" cy="409575"/>
          </a:xfrm>
          <a:prstGeom prst="rect">
            <a:avLst/>
          </a:prstGeom>
        </p:spPr>
        <p:txBody>
          <a:bodyPr vert="horz" rtlCol="0" anchor="ctr"/>
          <a:lstStyle>
            <a:lvl1pPr algn="r" defTabSz="95780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3086100" y="9245600"/>
            <a:ext cx="685800" cy="409575"/>
          </a:xfrm>
          <a:prstGeom prst="rect">
            <a:avLst/>
          </a:prstGeom>
          <a:noFill/>
        </p:spPr>
        <p:txBody>
          <a:bodyPr vert="horz" lIns="45720" rIns="45720" rtlCol="0" anchor="ctr"/>
          <a:lstStyle>
            <a:lvl1pPr algn="ctr" defTabSz="957800" eaLnBrk="1" fontAlgn="auto" latinLnBrk="0" hangingPunct="1">
              <a:spcBef>
                <a:spcPts val="0"/>
              </a:spcBef>
              <a:spcAft>
                <a:spcPts val="0"/>
              </a:spcAft>
              <a:defRPr kumimoji="0" sz="1100" b="0">
                <a:solidFill>
                  <a:schemeClr val="tx2">
                    <a:lumMod val="75000"/>
                    <a:lumOff val="25000"/>
                  </a:schemeClr>
                </a:solidFill>
                <a:latin typeface="+mn-lt"/>
                <a:ea typeface="+mn-ea"/>
              </a:defRPr>
            </a:lvl1pPr>
          </a:lstStyle>
          <a:p>
            <a:pPr>
              <a:defRPr/>
            </a:pPr>
            <a:fld id="{FC24DC7E-34AD-44A5-8566-849995978663}" type="slidenum">
              <a:rPr lang="zh-CN" altLang="en-US"/>
              <a:pPr>
                <a:defRPr/>
              </a:pPr>
              <a:t>‹#›</a:t>
            </a:fld>
            <a:endParaRPr lang="zh-CN" altLang="en-US"/>
          </a:p>
        </p:txBody>
      </p:sp>
      <p:sp>
        <p:nvSpPr>
          <p:cNvPr id="8" name="矩形 7"/>
          <p:cNvSpPr/>
          <p:nvPr/>
        </p:nvSpPr>
        <p:spPr>
          <a:xfrm>
            <a:off x="0" y="0"/>
            <a:ext cx="6858000" cy="155575"/>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800"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3395"/>
          </a:xfrm>
          <a:prstGeom prst="rect">
            <a:avLst/>
          </a:prstGeom>
          <a:ln/>
        </p:spPr>
        <p:style>
          <a:lnRef idx="3">
            <a:schemeClr val="lt1"/>
          </a:lnRef>
          <a:fillRef idx="1">
            <a:schemeClr val="accent1"/>
          </a:fillRef>
          <a:effectRef idx="1">
            <a:schemeClr val="accent1"/>
          </a:effectRef>
          <a:fontRef idx="minor">
            <a:schemeClr val="lt1"/>
          </a:fontRef>
        </p:style>
        <p:txBody>
          <a:bodyPr lIns="87654" tIns="43827" rIns="87654" bIns="43827">
            <a:spAutoFit/>
          </a:bodyPr>
          <a:lstStyle/>
          <a:p>
            <a:pPr algn="ctr">
              <a:defRPr/>
            </a:pPr>
            <a:r>
              <a:rPr lang="zh-CN" altLang="zh-CN" sz="2000" b="1" dirty="0">
                <a:solidFill>
                  <a:srgbClr val="FFFFFF"/>
                </a:solidFill>
                <a:latin typeface="华文彩云" pitchFamily="2" charset="-122"/>
                <a:ea typeface="华文彩云" pitchFamily="2" charset="-122"/>
              </a:rPr>
              <a:t>《上海能源信息报》</a:t>
            </a:r>
          </a:p>
          <a:p>
            <a:pPr algn="ctr">
              <a:defRPr/>
            </a:pPr>
            <a:r>
              <a:rPr lang="en-US" altLang="zh-CN" sz="1200" b="1" dirty="0">
                <a:solidFill>
                  <a:srgbClr val="FFFFFF"/>
                </a:solidFill>
                <a:latin typeface="Arial" charset="0"/>
                <a:cs typeface="Arial" charset="0"/>
              </a:rPr>
              <a:t>ENERGY INFORMATION</a:t>
            </a:r>
            <a:endParaRPr lang="zh-CN" altLang="zh-CN" sz="1200" b="1" dirty="0">
              <a:solidFill>
                <a:srgbClr val="FFFFFF"/>
              </a:solidFill>
              <a:latin typeface="Arial" charset="0"/>
              <a:cs typeface="Arial" charset="0"/>
            </a:endParaRPr>
          </a:p>
          <a:p>
            <a:pPr>
              <a:lnSpc>
                <a:spcPct val="200000"/>
              </a:lnSpc>
              <a:defRPr/>
            </a:pPr>
            <a:r>
              <a:rPr lang="zh-CN" altLang="zh-CN" sz="800" b="1" dirty="0">
                <a:solidFill>
                  <a:srgbClr val="FFFFFF"/>
                </a:solidFill>
                <a:latin typeface="黑体" pitchFamily="49" charset="-122"/>
              </a:rPr>
              <a:t>上海市能源研究会</a:t>
            </a:r>
            <a:r>
              <a:rPr lang="zh-CN" altLang="en-US" sz="800" b="1" dirty="0">
                <a:solidFill>
                  <a:srgbClr val="FFFFFF"/>
                </a:solidFill>
                <a:latin typeface="黑体" pitchFamily="49" charset="-122"/>
              </a:rPr>
              <a:t> 主办</a:t>
            </a:r>
            <a:r>
              <a:rPr lang="en-US" altLang="zh-CN" sz="800" b="1" dirty="0">
                <a:solidFill>
                  <a:srgbClr val="FFFFFF"/>
                </a:solidFill>
                <a:latin typeface="黑体" pitchFamily="49" charset="-122"/>
              </a:rPr>
              <a:t> </a:t>
            </a:r>
            <a:r>
              <a:rPr lang="zh-CN" altLang="en-US" sz="800" b="1" dirty="0">
                <a:solidFill>
                  <a:srgbClr val="FFFFFF"/>
                </a:solidFill>
                <a:latin typeface="黑体" pitchFamily="49" charset="-122"/>
              </a:rPr>
              <a:t>上海交通大学能源研究院  协办</a:t>
            </a:r>
            <a:endParaRPr lang="zh-CN" altLang="zh-CN" sz="800" b="1" dirty="0">
              <a:solidFill>
                <a:srgbClr val="FFFFFF"/>
              </a:solidFill>
              <a:latin typeface="黑体" pitchFamily="49" charset="-122"/>
            </a:endParaRPr>
          </a:p>
          <a:p>
            <a:pPr>
              <a:lnSpc>
                <a:spcPct val="200000"/>
              </a:lnSpc>
              <a:defRPr/>
            </a:pPr>
            <a:r>
              <a:rPr lang="en-US" altLang="zh-CN" sz="800" b="1" dirty="0">
                <a:solidFill>
                  <a:srgbClr val="FFFFFF"/>
                </a:solidFill>
                <a:latin typeface="黑体" pitchFamily="49" charset="-122"/>
              </a:rPr>
              <a:t>  </a:t>
            </a:r>
            <a:r>
              <a:rPr lang="en-US" altLang="zh-CN" sz="800" b="1" dirty="0" smtClean="0">
                <a:solidFill>
                  <a:srgbClr val="FFFFFF"/>
                </a:solidFill>
                <a:latin typeface="黑体" pitchFamily="49" charset="-122"/>
              </a:rPr>
              <a:t>2018</a:t>
            </a:r>
            <a:r>
              <a:rPr lang="zh-CN" altLang="zh-CN" sz="800" b="1" dirty="0" smtClean="0">
                <a:solidFill>
                  <a:srgbClr val="FFFFFF"/>
                </a:solidFill>
                <a:latin typeface="黑体" pitchFamily="49" charset="-122"/>
              </a:rPr>
              <a:t>年</a:t>
            </a:r>
            <a:r>
              <a:rPr lang="en-US" altLang="zh-CN" sz="800" b="1" dirty="0" smtClean="0">
                <a:solidFill>
                  <a:srgbClr val="FFFFFF"/>
                </a:solidFill>
                <a:latin typeface="黑体" pitchFamily="49" charset="-122"/>
              </a:rPr>
              <a:t>2</a:t>
            </a:r>
            <a:r>
              <a:rPr lang="zh-CN" altLang="zh-CN" sz="800" b="1" dirty="0" smtClean="0">
                <a:solidFill>
                  <a:srgbClr val="FFFFFF"/>
                </a:solidFill>
                <a:latin typeface="黑体" pitchFamily="49" charset="-122"/>
              </a:rPr>
              <a:t>月</a:t>
            </a:r>
            <a:r>
              <a:rPr lang="zh-CN" altLang="en-US" sz="800" b="1" dirty="0" smtClean="0">
                <a:solidFill>
                  <a:srgbClr val="FFFFFF"/>
                </a:solidFill>
                <a:latin typeface="黑体" pitchFamily="49" charset="-122"/>
              </a:rPr>
              <a:t>1</a:t>
            </a:r>
            <a:r>
              <a:rPr lang="en-US" altLang="zh-CN" sz="800" b="1" dirty="0" smtClean="0">
                <a:solidFill>
                  <a:srgbClr val="FFFFFF"/>
                </a:solidFill>
                <a:latin typeface="黑体" pitchFamily="49" charset="-122"/>
              </a:rPr>
              <a:t>3</a:t>
            </a:r>
            <a:r>
              <a:rPr lang="zh-CN" altLang="zh-CN" sz="800" b="1" dirty="0" smtClean="0">
                <a:solidFill>
                  <a:srgbClr val="FFFFFF"/>
                </a:solidFill>
                <a:latin typeface="黑体" pitchFamily="49" charset="-122"/>
              </a:rPr>
              <a:t>日</a:t>
            </a:r>
            <a:r>
              <a:rPr lang="en-US" altLang="zh-CN" sz="800" b="1" dirty="0" smtClean="0">
                <a:solidFill>
                  <a:srgbClr val="FFFFFF"/>
                </a:solidFill>
                <a:latin typeface="黑体" pitchFamily="49" charset="-122"/>
              </a:rPr>
              <a:t>    </a:t>
            </a:r>
            <a:r>
              <a:rPr lang="zh-CN" altLang="en-US" sz="800" b="1" dirty="0">
                <a:solidFill>
                  <a:srgbClr val="FFFFFF"/>
                </a:solidFill>
                <a:latin typeface="黑体" pitchFamily="49" charset="-122"/>
              </a:rPr>
              <a:t>电子</a:t>
            </a:r>
            <a:r>
              <a:rPr lang="zh-CN" altLang="en-US" sz="800" b="1" dirty="0" smtClean="0">
                <a:solidFill>
                  <a:srgbClr val="FFFFFF"/>
                </a:solidFill>
                <a:latin typeface="黑体" pitchFamily="49" charset="-122"/>
              </a:rPr>
              <a:t>版</a:t>
            </a:r>
            <a:r>
              <a:rPr lang="zh-CN" altLang="zh-CN" sz="800" b="1" dirty="0" smtClean="0">
                <a:solidFill>
                  <a:srgbClr val="FFFFFF"/>
                </a:solidFill>
                <a:latin typeface="黑体" pitchFamily="49" charset="-122"/>
              </a:rPr>
              <a:t>第</a:t>
            </a:r>
            <a:r>
              <a:rPr lang="zh-CN" altLang="en-US" sz="800" b="1" dirty="0" smtClean="0">
                <a:solidFill>
                  <a:srgbClr val="FFFFFF"/>
                </a:solidFill>
                <a:latin typeface="黑体" pitchFamily="49" charset="-122"/>
              </a:rPr>
              <a:t>十五</a:t>
            </a:r>
            <a:r>
              <a:rPr lang="zh-CN" altLang="zh-CN" sz="800" b="1" dirty="0" smtClean="0">
                <a:solidFill>
                  <a:srgbClr val="FFFFFF"/>
                </a:solidFill>
                <a:latin typeface="黑体" pitchFamily="49" charset="-122"/>
              </a:rPr>
              <a:t>期</a:t>
            </a:r>
            <a:r>
              <a:rPr lang="zh-CN" altLang="zh-CN" sz="800" b="1" dirty="0">
                <a:solidFill>
                  <a:srgbClr val="FFFFFF"/>
                </a:solidFill>
                <a:latin typeface="黑体" pitchFamily="49" charset="-122"/>
              </a:rPr>
              <a:t>（总</a:t>
            </a:r>
            <a:r>
              <a:rPr lang="zh-CN" altLang="zh-CN" sz="800" b="1" dirty="0" smtClean="0">
                <a:solidFill>
                  <a:srgbClr val="FFFFFF"/>
                </a:solidFill>
                <a:latin typeface="黑体" pitchFamily="49" charset="-122"/>
              </a:rPr>
              <a:t>第</a:t>
            </a:r>
            <a:r>
              <a:rPr lang="en-US" altLang="zh-CN" sz="800" b="1" dirty="0" smtClean="0">
                <a:solidFill>
                  <a:srgbClr val="FFFFFF"/>
                </a:solidFill>
                <a:latin typeface="黑体" pitchFamily="49" charset="-122"/>
              </a:rPr>
              <a:t>306</a:t>
            </a:r>
            <a:r>
              <a:rPr lang="zh-CN" altLang="zh-CN" sz="800" b="1" dirty="0" smtClean="0">
                <a:solidFill>
                  <a:srgbClr val="FFFFFF"/>
                </a:solidFill>
                <a:latin typeface="黑体" pitchFamily="49" charset="-122"/>
              </a:rPr>
              <a:t>期</a:t>
            </a:r>
            <a:r>
              <a:rPr lang="zh-CN" altLang="zh-CN" sz="800" b="1" dirty="0">
                <a:solidFill>
                  <a:srgbClr val="FFFFFF"/>
                </a:solidFill>
              </a:rPr>
              <a:t>）</a:t>
            </a:r>
            <a:endParaRPr lang="zh-CN" altLang="en-US" sz="800" b="1" dirty="0">
              <a:solidFill>
                <a:srgbClr val="FFFFFF"/>
              </a:solidFill>
            </a:endParaRPr>
          </a:p>
        </p:txBody>
      </p:sp>
      <p:cxnSp>
        <p:nvCxnSpPr>
          <p:cNvPr id="12" name="直接连接符 11"/>
          <p:cNvCxnSpPr/>
          <p:nvPr/>
        </p:nvCxnSpPr>
        <p:spPr>
          <a:xfrm>
            <a:off x="142852" y="1358900"/>
            <a:ext cx="6572296" cy="0"/>
          </a:xfrm>
          <a:prstGeom prst="line">
            <a:avLst/>
          </a:prstGeom>
        </p:spPr>
        <p:style>
          <a:lnRef idx="2">
            <a:schemeClr val="accent4"/>
          </a:lnRef>
          <a:fillRef idx="0">
            <a:schemeClr val="accent4"/>
          </a:fillRef>
          <a:effectRef idx="1">
            <a:schemeClr val="accent4"/>
          </a:effectRef>
          <a:fontRef idx="minor">
            <a:schemeClr val="tx1"/>
          </a:fontRef>
        </p:style>
      </p:cxnSp>
      <p:sp>
        <p:nvSpPr>
          <p:cNvPr id="13319" name="TextBox 54"/>
          <p:cNvSpPr txBox="1">
            <a:spLocks noChangeArrowheads="1"/>
          </p:cNvSpPr>
          <p:nvPr/>
        </p:nvSpPr>
        <p:spPr bwMode="auto">
          <a:xfrm>
            <a:off x="0" y="9629775"/>
            <a:ext cx="6858000" cy="276225"/>
          </a:xfrm>
          <a:prstGeom prst="rect">
            <a:avLst/>
          </a:prstGeom>
          <a:noFill/>
          <a:ln w="9525">
            <a:noFill/>
            <a:miter lim="800000"/>
            <a:headEnd/>
            <a:tailEnd/>
          </a:ln>
        </p:spPr>
        <p:txBody>
          <a:bodyPr>
            <a:spAutoFit/>
          </a:bodyPr>
          <a:lstStyle/>
          <a:p>
            <a:r>
              <a:rPr lang="en-US" altLang="zh-CN" sz="1200" b="1" dirty="0">
                <a:ea typeface="方正报宋_GBK"/>
                <a:cs typeface="Arial" charset="0"/>
              </a:rPr>
              <a:t>  ˂ 1 ˃   </a:t>
            </a:r>
            <a:r>
              <a:rPr lang="zh-CN" altLang="en-US" sz="1200" b="1" dirty="0" smtClean="0">
                <a:ea typeface="方正报宋_GBK"/>
                <a:cs typeface="Arial" charset="0"/>
              </a:rPr>
              <a:t>能源论坛                                   </a:t>
            </a:r>
            <a:r>
              <a:rPr lang="zh-CN" altLang="en-US" sz="1200" b="1" dirty="0">
                <a:ea typeface="方正姚体" pitchFamily="2" charset="-122"/>
                <a:cs typeface="Arial" charset="0"/>
              </a:rPr>
              <a:t>能  源  信  息                                        </a:t>
            </a:r>
            <a:r>
              <a:rPr lang="en-US" altLang="zh-CN" sz="1200" b="1" dirty="0" smtClean="0">
                <a:ea typeface="方正报宋_GBK"/>
                <a:cs typeface="Arial" charset="0"/>
              </a:rPr>
              <a:t>2018</a:t>
            </a:r>
            <a:r>
              <a:rPr lang="zh-CN" altLang="en-US" sz="1200" b="1" dirty="0" smtClean="0">
                <a:ea typeface="方正报宋_GBK"/>
                <a:cs typeface="Arial" charset="0"/>
              </a:rPr>
              <a:t>年</a:t>
            </a:r>
            <a:r>
              <a:rPr lang="en-US" altLang="zh-CN" sz="1200" b="1" dirty="0" smtClean="0">
                <a:ea typeface="方正报宋_GBK"/>
                <a:cs typeface="Arial" charset="0"/>
              </a:rPr>
              <a:t>2</a:t>
            </a:r>
            <a:r>
              <a:rPr lang="zh-CN" altLang="en-US" sz="1200" b="1" dirty="0" smtClean="0">
                <a:ea typeface="方正报宋_GBK"/>
                <a:cs typeface="Arial" charset="0"/>
              </a:rPr>
              <a:t>月</a:t>
            </a:r>
            <a:r>
              <a:rPr lang="zh-CN" altLang="zh-CN" sz="1200" b="1" dirty="0" smtClean="0">
                <a:ea typeface="方正报宋_GBK"/>
                <a:cs typeface="Arial" charset="0"/>
              </a:rPr>
              <a:t>1</a:t>
            </a:r>
            <a:r>
              <a:rPr lang="en-US" altLang="zh-CN" sz="1200" b="1" dirty="0" smtClean="0">
                <a:ea typeface="方正报宋_GBK"/>
                <a:cs typeface="Arial" charset="0"/>
              </a:rPr>
              <a:t>3</a:t>
            </a:r>
            <a:r>
              <a:rPr lang="zh-CN" altLang="en-US" sz="1200" b="1" dirty="0" smtClean="0">
                <a:ea typeface="方正报宋_GBK"/>
                <a:cs typeface="Arial" charset="0"/>
              </a:rPr>
              <a:t>日 </a:t>
            </a:r>
            <a:r>
              <a:rPr lang="zh-CN" altLang="en-US" sz="1200" b="1" dirty="0" smtClean="0">
                <a:ea typeface="方正姚体" pitchFamily="2" charset="-122"/>
                <a:cs typeface="Arial" charset="0"/>
              </a:rPr>
              <a:t>  </a:t>
            </a:r>
            <a:endParaRPr lang="zh-CN" altLang="en-US" sz="1200" b="1" dirty="0">
              <a:ea typeface="方正姚体" pitchFamily="2" charset="-122"/>
              <a:cs typeface="Arial" charset="0"/>
            </a:endParaRPr>
          </a:p>
        </p:txBody>
      </p:sp>
      <p:sp>
        <p:nvSpPr>
          <p:cNvPr id="21" name="TextBox 20"/>
          <p:cNvSpPr txBox="1"/>
          <p:nvPr/>
        </p:nvSpPr>
        <p:spPr>
          <a:xfrm>
            <a:off x="3143250" y="1019175"/>
            <a:ext cx="3714750" cy="290513"/>
          </a:xfrm>
          <a:prstGeom prst="rect">
            <a:avLst/>
          </a:prstGeom>
          <a:noFill/>
        </p:spPr>
        <p:txBody>
          <a:bodyPr>
            <a:spAutoFit/>
          </a:bodyPr>
          <a:lstStyle/>
          <a:p>
            <a:pPr algn="ctr">
              <a:defRPr/>
            </a:pPr>
            <a:r>
              <a:rPr lang="en-US" altLang="zh-CN" sz="1300" b="1" dirty="0" smtClean="0">
                <a:solidFill>
                  <a:srgbClr val="FF0000"/>
                </a:solidFill>
                <a:effectLst>
                  <a:outerShdw blurRad="38100" dist="38100" dir="2700000" algn="tl">
                    <a:srgbClr val="C0C0C0"/>
                  </a:outerShdw>
                </a:effectLst>
                <a:latin typeface="幼圆" pitchFamily="49" charset="-122"/>
                <a:ea typeface="幼圆" pitchFamily="49" charset="-122"/>
              </a:rPr>
              <a:t>    ——</a:t>
            </a:r>
            <a:r>
              <a:rPr lang="zh-CN" altLang="en-US" sz="1300" b="1" dirty="0" smtClean="0">
                <a:solidFill>
                  <a:srgbClr val="FF0000"/>
                </a:solidFill>
                <a:effectLst>
                  <a:outerShdw blurRad="38100" dist="38100" dir="2700000" algn="tl">
                    <a:srgbClr val="C0C0C0"/>
                  </a:outerShdw>
                </a:effectLst>
                <a:latin typeface="幼圆" pitchFamily="49" charset="-122"/>
                <a:ea typeface="幼圆" pitchFamily="49" charset="-122"/>
              </a:rPr>
              <a:t>为能源可持续发展而奋斗</a:t>
            </a:r>
            <a:endParaRPr lang="zh-CN" altLang="en-US" sz="1300" b="1" dirty="0">
              <a:solidFill>
                <a:srgbClr val="FF0000"/>
              </a:solidFill>
              <a:effectLst>
                <a:outerShdw blurRad="38100" dist="38100" dir="2700000" algn="tl">
                  <a:srgbClr val="C0C0C0"/>
                </a:outerShdw>
              </a:effectLst>
              <a:latin typeface="幼圆" pitchFamily="49" charset="-122"/>
              <a:ea typeface="幼圆" pitchFamily="49" charset="-122"/>
            </a:endParaRPr>
          </a:p>
        </p:txBody>
      </p:sp>
      <p:sp>
        <p:nvSpPr>
          <p:cNvPr id="16" name="Rectangle 40"/>
          <p:cNvSpPr>
            <a:spLocks noChangeArrowheads="1"/>
          </p:cNvSpPr>
          <p:nvPr/>
        </p:nvSpPr>
        <p:spPr bwMode="auto">
          <a:xfrm>
            <a:off x="1467565" y="1655624"/>
            <a:ext cx="3922870" cy="338554"/>
          </a:xfrm>
          <a:prstGeom prst="rect">
            <a:avLst/>
          </a:prstGeom>
          <a:noFill/>
          <a:ln w="9525">
            <a:noFill/>
            <a:miter lim="800000"/>
            <a:headEnd/>
            <a:tailEnd/>
          </a:ln>
          <a:effectLst/>
        </p:spPr>
        <p:txBody>
          <a:bodyPr wrap="none" anchor="ctr">
            <a:spAutoFit/>
          </a:bodyPr>
          <a:lstStyle/>
          <a:p>
            <a:pPr algn="ctr"/>
            <a:r>
              <a:rPr lang="en-US" altLang="zh-CN" sz="1600" dirty="0"/>
              <a:t>2018</a:t>
            </a:r>
            <a:r>
              <a:rPr lang="zh-CN" altLang="en-US" sz="1600" dirty="0"/>
              <a:t>绿色能源发展论坛探路“美丽中国”</a:t>
            </a:r>
            <a:endParaRPr lang="zh-CN" altLang="en-US" dirty="0"/>
          </a:p>
        </p:txBody>
      </p:sp>
      <p:sp>
        <p:nvSpPr>
          <p:cNvPr id="17" name="TextBox 12"/>
          <p:cNvSpPr>
            <a:spLocks noChangeArrowheads="1"/>
          </p:cNvSpPr>
          <p:nvPr/>
        </p:nvSpPr>
        <p:spPr bwMode="auto">
          <a:xfrm>
            <a:off x="264262" y="3016473"/>
            <a:ext cx="4316866" cy="3808735"/>
          </a:xfrm>
          <a:custGeom>
            <a:avLst/>
            <a:gdLst>
              <a:gd name="T0" fmla="*/ 0 w 1857388"/>
              <a:gd name="T1" fmla="*/ 0 h 1938992"/>
              <a:gd name="T2" fmla="*/ 16176552 w 1857388"/>
              <a:gd name="T3" fmla="*/ 0 h 1938992"/>
              <a:gd name="T4" fmla="*/ 16176552 w 1857388"/>
              <a:gd name="T5" fmla="*/ 637185313 h 1938992"/>
              <a:gd name="T6" fmla="*/ 0 w 1857388"/>
              <a:gd name="T7" fmla="*/ 637185313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headEnd/>
            <a:tailEnd/>
          </a:ln>
        </p:spPr>
        <p:txBody>
          <a:bodyPr wrap="square">
            <a:spAutoFit/>
          </a:bodyPr>
          <a:lstStyle/>
          <a:p>
            <a:pPr algn="just"/>
            <a:r>
              <a:rPr lang="zh-CN" altLang="en-US" sz="1050" dirty="0" smtClean="0"/>
              <a:t>        全国人大常委会</a:t>
            </a:r>
            <a:r>
              <a:rPr lang="zh-CN" altLang="en-US" sz="1050" dirty="0"/>
              <a:t>原副委员长、中国科学院原院长路甬祥、世界自然基金会（</a:t>
            </a:r>
            <a:r>
              <a:rPr lang="en-US" altLang="zh-CN" sz="1050" dirty="0"/>
              <a:t>WWF</a:t>
            </a:r>
            <a:r>
              <a:rPr lang="zh-CN" altLang="en-US" sz="1050" dirty="0"/>
              <a:t>）全球保护总监</a:t>
            </a:r>
            <a:r>
              <a:rPr lang="en-US" altLang="zh-CN" sz="1050" dirty="0"/>
              <a:t>Deon </a:t>
            </a:r>
            <a:r>
              <a:rPr lang="en-US" altLang="zh-CN" sz="1050" dirty="0" err="1"/>
              <a:t>Nel</a:t>
            </a:r>
            <a:r>
              <a:rPr lang="zh-CN" altLang="en-US" sz="1050" dirty="0"/>
              <a:t>、协鑫集团副董事长朱钰峰出席论坛并致辞；中国能源研究会理事长、全国政协经济委员会副主任、国家能源局原局长吴新雄出席了会议；中国工程院院士、原副院长杜祥琬，全国政协委员、华夏新供给经济学研究院首席经济学家贾康等嘉宾做了主旨演讲。</a:t>
            </a:r>
          </a:p>
          <a:p>
            <a:pPr algn="just"/>
            <a:r>
              <a:rPr lang="zh-CN" altLang="en-US" sz="1050" dirty="0"/>
              <a:t>协鑫新能源总裁孙兴平、副总裁徐阳分别在主旨演讲、主题对话等环节与参会嘉宾共同对绿色能源“盘点过去、展望未来、凝聚共识”，群策群力加快发展。</a:t>
            </a:r>
          </a:p>
          <a:p>
            <a:pPr algn="just"/>
            <a:r>
              <a:rPr lang="zh-CN" altLang="en-US" sz="1050" dirty="0" smtClean="0"/>
              <a:t>        “</a:t>
            </a:r>
            <a:r>
              <a:rPr lang="en-US" altLang="zh-CN" sz="1050" dirty="0"/>
              <a:t>2018</a:t>
            </a:r>
            <a:r>
              <a:rPr lang="zh-CN" altLang="en-US" sz="1050" dirty="0"/>
              <a:t>年是十九大的开局之年，是实施“十三五”规划践行绿色发展，建设美丽中国至关重要的一年。我们都将是这场能源转型的参与者与推动者，做好能源工作我们责无旁贷。”</a:t>
            </a:r>
          </a:p>
          <a:p>
            <a:pPr algn="just"/>
            <a:r>
              <a:rPr lang="zh-CN" altLang="en-US" sz="1050" dirty="0"/>
              <a:t>在开幕式致辞中，协鑫集团副董事长朱钰峰表示，聚焦绿色发展，着力提升清洁能源发展水平，是全人类的共识，更是新能源企业的自身使命所在。</a:t>
            </a:r>
          </a:p>
          <a:p>
            <a:pPr algn="just"/>
            <a:r>
              <a:rPr lang="zh-CN" altLang="en-US" sz="1050" dirty="0" smtClean="0"/>
              <a:t>          作为</a:t>
            </a:r>
            <a:r>
              <a:rPr lang="zh-CN" altLang="en-US" sz="1050" dirty="0"/>
              <a:t>较早进入绿色能源、清洁能源领域的开拓者，协鑫集团致力于“把绿色能源带进生活”，在国家能源战略发展思路的指导下，秉承创业创新，争先领先的企业精神，逐步成长为全球规模最大、市场占有率最高的科技型光伏材料、硅材料制造商，迄今协鑫光伏发电站总装机量位居全球第二，形成全球光伏行业拥有的知识产权最多、最为完善的一体化产业链，在全球构建天然气一体化产业链，实现从电力供应商向能源服务商的转型。 </a:t>
            </a:r>
          </a:p>
          <a:p>
            <a:pPr algn="just"/>
            <a:r>
              <a:rPr lang="zh-CN" altLang="en-US" sz="1050" dirty="0" smtClean="0"/>
              <a:t>      </a:t>
            </a:r>
            <a:endParaRPr lang="zh-CN" altLang="en-US" sz="1050" dirty="0"/>
          </a:p>
        </p:txBody>
      </p:sp>
      <p:pic>
        <p:nvPicPr>
          <p:cNvPr id="2" name="图片 1"/>
          <p:cNvPicPr>
            <a:picLocks noChangeAspect="1"/>
          </p:cNvPicPr>
          <p:nvPr/>
        </p:nvPicPr>
        <p:blipFill>
          <a:blip r:embed="rId3" cstate="print"/>
          <a:stretch>
            <a:fillRect/>
          </a:stretch>
        </p:blipFill>
        <p:spPr>
          <a:xfrm>
            <a:off x="3514120" y="241366"/>
            <a:ext cx="2717309" cy="751468"/>
          </a:xfrm>
          <a:prstGeom prst="rect">
            <a:avLst/>
          </a:prstGeom>
        </p:spPr>
      </p:pic>
      <p:sp>
        <p:nvSpPr>
          <p:cNvPr id="3" name="矩形 2"/>
          <p:cNvSpPr/>
          <p:nvPr/>
        </p:nvSpPr>
        <p:spPr>
          <a:xfrm>
            <a:off x="260648" y="6615132"/>
            <a:ext cx="6264696" cy="3162404"/>
          </a:xfrm>
          <a:prstGeom prst="rect">
            <a:avLst/>
          </a:prstGeom>
          <a:noFill/>
          <a:ln w="9525">
            <a:noFill/>
            <a:miter lim="800000"/>
            <a:headEnd/>
            <a:tailEnd/>
          </a:ln>
        </p:spPr>
        <p:txBody>
          <a:bodyPr wrap="square">
            <a:spAutoFit/>
          </a:bodyPr>
          <a:lstStyle/>
          <a:p>
            <a:pPr algn="just"/>
            <a:r>
              <a:rPr lang="zh-CN" altLang="en-US" sz="1050" dirty="0" smtClean="0"/>
              <a:t>        “</a:t>
            </a:r>
            <a:r>
              <a:rPr lang="zh-CN" altLang="en-US" sz="1050" dirty="0"/>
              <a:t>光伏的成功一方面取决于企业对技术壁垒的突破和产业规模化带来的成本效应，更是得益于近年来国家的战略性扶持与支持。”朱钰峰向与会嘉宾分享，当前，国家已经制定了明确的绿色发展路线，着力推进能源结构的战略转型。协鑫集团紧跟国家统一部署，全力推进节能减排及光伏发电平价上网。截至目前，公司的光伏发电总装机容量约</a:t>
            </a:r>
            <a:r>
              <a:rPr lang="en-US" altLang="zh-CN" sz="1050" dirty="0"/>
              <a:t>600</a:t>
            </a:r>
            <a:r>
              <a:rPr lang="zh-CN" altLang="en-US" sz="1050" dirty="0"/>
              <a:t>万千瓦时，年发电量超</a:t>
            </a:r>
            <a:r>
              <a:rPr lang="en-US" altLang="zh-CN" sz="1050" dirty="0"/>
              <a:t>70</a:t>
            </a:r>
            <a:r>
              <a:rPr lang="zh-CN" altLang="en-US" sz="1050" dirty="0"/>
              <a:t>亿度，每年减排二氧化碳量相当于种植了</a:t>
            </a:r>
            <a:r>
              <a:rPr lang="en-US" altLang="zh-CN" sz="1050" dirty="0"/>
              <a:t>20</a:t>
            </a:r>
            <a:r>
              <a:rPr lang="zh-CN" altLang="en-US" sz="1050" dirty="0"/>
              <a:t>万亩森林。</a:t>
            </a:r>
          </a:p>
          <a:p>
            <a:pPr algn="just"/>
            <a:r>
              <a:rPr lang="zh-CN" altLang="en-US" sz="1050" dirty="0" smtClean="0"/>
              <a:t>        发展</a:t>
            </a:r>
            <a:r>
              <a:rPr lang="zh-CN" altLang="en-US" sz="1050" dirty="0"/>
              <a:t>光伏乃至多种绿色能源，政策和技术创新是企业持续的关注点，同时，社会共识的凝聚进一步达成。在“新时代、新机遇</a:t>
            </a:r>
            <a:r>
              <a:rPr lang="en-US" altLang="zh-CN" sz="1050" dirty="0"/>
              <a:t>——</a:t>
            </a:r>
            <a:r>
              <a:rPr lang="zh-CN" altLang="en-US" sz="1050" dirty="0"/>
              <a:t>凝聚共识促进绿色发展”的对话环节，协鑫新能源副总裁徐阳分享了他关于绿色发展的观点。</a:t>
            </a:r>
          </a:p>
          <a:p>
            <a:pPr algn="just"/>
            <a:r>
              <a:rPr lang="zh-CN" altLang="en-US" sz="1050" dirty="0" smtClean="0"/>
              <a:t>      “</a:t>
            </a:r>
            <a:r>
              <a:rPr lang="zh-CN" altLang="en-US" sz="1050" dirty="0"/>
              <a:t>政策扶持对光伏等新能源发展的重要性不言而喻，作为光伏企业，我们盼望更多有利政策的出台。”徐阳表示，“同时，我们也期盼政策的协同，以更好地指导行业发展。”</a:t>
            </a:r>
          </a:p>
          <a:p>
            <a:pPr algn="just"/>
            <a:r>
              <a:rPr lang="zh-CN" altLang="en-US" sz="1050" dirty="0" smtClean="0"/>
              <a:t>        技术</a:t>
            </a:r>
            <a:r>
              <a:rPr lang="zh-CN" altLang="en-US" sz="1050" dirty="0"/>
              <a:t>创新推动着光伏行业的跨越式发展，如协鑫新能源以“区域运营中心</a:t>
            </a:r>
            <a:r>
              <a:rPr lang="en-US" altLang="zh-CN" sz="1050" dirty="0"/>
              <a:t>+</a:t>
            </a:r>
            <a:r>
              <a:rPr lang="zh-CN" altLang="en-US" sz="1050" dirty="0"/>
              <a:t>生产实时平台”的软硬件组合，对半径</a:t>
            </a:r>
            <a:r>
              <a:rPr lang="en-US" altLang="zh-CN" sz="1050" dirty="0"/>
              <a:t>150-200</a:t>
            </a:r>
            <a:r>
              <a:rPr lang="zh-CN" altLang="en-US" sz="1050" dirty="0"/>
              <a:t>公里范围内的光伏电站实现“集中监控、区域维护、无人值班、少人值守，智能化、专业化运维”，使光伏电站发电效率大幅提升。</a:t>
            </a:r>
          </a:p>
          <a:p>
            <a:pPr algn="just"/>
            <a:r>
              <a:rPr lang="zh-CN" altLang="en-US" sz="1050" dirty="0" smtClean="0"/>
              <a:t>        徐阳</a:t>
            </a:r>
            <a:r>
              <a:rPr lang="zh-CN" altLang="en-US" sz="1050" dirty="0"/>
              <a:t>进一步分享，绿色发展应该成为全民共识，“但目前我们还没有形成很好的舆论氛围”，徐阳表示，应将绿色发展作为公益概念广泛推广，吸引更多社会力量加入绿色发展大军。</a:t>
            </a:r>
          </a:p>
          <a:p>
            <a:pPr algn="just"/>
            <a:r>
              <a:rPr lang="zh-CN" altLang="en-US" sz="1050" dirty="0" smtClean="0"/>
              <a:t>        论坛</a:t>
            </a:r>
            <a:r>
              <a:rPr lang="zh-CN" altLang="en-US" sz="1050" dirty="0"/>
              <a:t>还举办了中国能源企业绿色发展宣言仪式，协鑫新能源总裁孙兴平代表中国能源企业宣读：“碧水青山，凝聚亿万人民对幸福家园的向往；绿色发展，承载中国企业对新时代的承诺。”“中国企业要为建设人与自然和谐共生的现代化奋斗。”</a:t>
            </a:r>
          </a:p>
          <a:p>
            <a:pPr algn="just"/>
            <a:endParaRPr lang="zh-CN" altLang="en-US" sz="1050" dirty="0"/>
          </a:p>
        </p:txBody>
      </p:sp>
      <p:sp>
        <p:nvSpPr>
          <p:cNvPr id="6" name="矩形 5"/>
          <p:cNvSpPr/>
          <p:nvPr/>
        </p:nvSpPr>
        <p:spPr>
          <a:xfrm>
            <a:off x="252038" y="2145769"/>
            <a:ext cx="6273306" cy="900246"/>
          </a:xfrm>
          <a:prstGeom prst="rect">
            <a:avLst/>
          </a:prstGeom>
        </p:spPr>
        <p:txBody>
          <a:bodyPr wrap="square">
            <a:spAutoFit/>
          </a:bodyPr>
          <a:lstStyle/>
          <a:p>
            <a:pPr algn="just"/>
            <a:r>
              <a:rPr lang="zh-CN" altLang="en-US" sz="1050" dirty="0"/>
              <a:t> </a:t>
            </a:r>
            <a:r>
              <a:rPr lang="zh-CN" altLang="en-US" sz="1050" dirty="0" smtClean="0"/>
              <a:t>        “</a:t>
            </a:r>
            <a:r>
              <a:rPr lang="zh-CN" altLang="en-US" sz="1050" dirty="0"/>
              <a:t>绿水青山就是金山银山。”习近平总书记提出的这一理念，不仅体现了关乎人民福祉及民族未来的绿色发展观，也体现了中国作为负责任大国的担当。</a:t>
            </a:r>
          </a:p>
          <a:p>
            <a:pPr algn="just"/>
            <a:r>
              <a:rPr lang="zh-CN" altLang="en-US" sz="1050" dirty="0" smtClean="0"/>
              <a:t>         为</a:t>
            </a:r>
            <a:r>
              <a:rPr lang="zh-CN" altLang="en-US" sz="1050" dirty="0"/>
              <a:t>更好贯彻落实十九大精神，助力中国经济的绿色发展，瞭望周刊社（瞭望智库）与中国能源研究会</a:t>
            </a:r>
            <a:r>
              <a:rPr lang="en-US" altLang="zh-CN" sz="1050" dirty="0"/>
              <a:t>1</a:t>
            </a:r>
            <a:r>
              <a:rPr lang="zh-CN" altLang="en-US" sz="1050" dirty="0"/>
              <a:t>月</a:t>
            </a:r>
            <a:r>
              <a:rPr lang="en-US" altLang="zh-CN" sz="1050" dirty="0"/>
              <a:t>25</a:t>
            </a:r>
            <a:r>
              <a:rPr lang="zh-CN" altLang="en-US" sz="1050" dirty="0"/>
              <a:t>日在京举办“</a:t>
            </a:r>
            <a:r>
              <a:rPr lang="en-US" altLang="zh-CN" sz="1050" dirty="0"/>
              <a:t>2018</a:t>
            </a:r>
            <a:r>
              <a:rPr lang="zh-CN" altLang="en-US" sz="1050" dirty="0"/>
              <a:t>绿色能源发展论坛”。来自海内外的能源机构官员、知名专家学者和企业家，</a:t>
            </a:r>
            <a:r>
              <a:rPr lang="zh-CN" altLang="en-US" sz="1050" dirty="0" smtClean="0"/>
              <a:t>围绕 “绿色改变中国”</a:t>
            </a:r>
            <a:r>
              <a:rPr lang="zh-CN" altLang="en-US" sz="1050" dirty="0"/>
              <a:t>这一主题，进行了积极探讨。</a:t>
            </a:r>
          </a:p>
        </p:txBody>
      </p:sp>
      <p:pic>
        <p:nvPicPr>
          <p:cNvPr id="1026" name="Picture 2" descr="http://www.ne21.com/file/upload/201801/25/2049406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1928" y="3080792"/>
            <a:ext cx="1934092" cy="1471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e21.com/file/upload/201801/25/2049406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1128" y="4928018"/>
            <a:ext cx="1921868" cy="146514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157192" y="9459307"/>
            <a:ext cx="1338828" cy="246221"/>
          </a:xfrm>
          <a:prstGeom prst="rect">
            <a:avLst/>
          </a:prstGeom>
        </p:spPr>
        <p:txBody>
          <a:bodyPr wrap="none">
            <a:spAutoFit/>
          </a:bodyPr>
          <a:lstStyle/>
          <a:p>
            <a:r>
              <a:rPr lang="zh-CN" altLang="en-US" sz="1000" dirty="0"/>
              <a:t>来源：世纪新能源网</a:t>
            </a:r>
            <a:endParaRPr lang="en-US" altLang="zh-CN"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10"/>
          <p:cNvSpPr txBox="1">
            <a:spLocks noChangeArrowheads="1"/>
          </p:cNvSpPr>
          <p:nvPr/>
        </p:nvSpPr>
        <p:spPr bwMode="auto">
          <a:xfrm>
            <a:off x="2887175" y="235645"/>
            <a:ext cx="1217000" cy="400110"/>
          </a:xfrm>
          <a:prstGeom prst="rect">
            <a:avLst/>
          </a:prstGeom>
          <a:noFill/>
          <a:ln w="9525">
            <a:noFill/>
            <a:miter lim="800000"/>
            <a:headEnd/>
            <a:tailEnd/>
          </a:ln>
          <a:effectLst/>
        </p:spPr>
        <p:txBody>
          <a:bodyPr wrap="none">
            <a:spAutoFit/>
          </a:bodyPr>
          <a:lstStyle/>
          <a:p>
            <a:pPr algn="ctr" defTabSz="914400"/>
            <a:r>
              <a:rPr lang="zh-CN" altLang="en-US" sz="2000" b="1" dirty="0" smtClean="0">
                <a:effectLst>
                  <a:outerShdw blurRad="38100" dist="38100" dir="2700000" algn="tl">
                    <a:srgbClr val="C0C0C0"/>
                  </a:outerShdw>
                </a:effectLst>
              </a:rPr>
              <a:t>新闻热点</a:t>
            </a:r>
            <a:endParaRPr lang="zh-CN" altLang="en-US" sz="2000" b="1" dirty="0">
              <a:effectLst>
                <a:outerShdw blurRad="38100" dist="38100" dir="2700000" algn="tl">
                  <a:srgbClr val="C0C0C0"/>
                </a:outerShdw>
              </a:effectLst>
            </a:endParaRPr>
          </a:p>
        </p:txBody>
      </p:sp>
      <p:sp>
        <p:nvSpPr>
          <p:cNvPr id="2" name="矩形 4"/>
          <p:cNvSpPr/>
          <p:nvPr/>
        </p:nvSpPr>
        <p:spPr>
          <a:xfrm>
            <a:off x="1196752" y="704528"/>
            <a:ext cx="4572521" cy="338554"/>
          </a:xfrm>
          <a:prstGeom prst="rect">
            <a:avLst/>
          </a:prstGeom>
        </p:spPr>
        <p:txBody>
          <a:bodyPr wrap="square">
            <a:spAutoFit/>
          </a:bodyPr>
          <a:lstStyle/>
          <a:p>
            <a:pPr algn="ctr"/>
            <a:r>
              <a:rPr lang="en-US" altLang="zh-CN" sz="1600" dirty="0"/>
              <a:t>BNEF</a:t>
            </a:r>
            <a:r>
              <a:rPr lang="zh-CN" altLang="en-US" sz="1600" dirty="0"/>
              <a:t>：</a:t>
            </a:r>
            <a:r>
              <a:rPr lang="en-US" altLang="zh-CN" sz="1600" dirty="0"/>
              <a:t>2018</a:t>
            </a:r>
            <a:r>
              <a:rPr lang="zh-CN" altLang="en-US" sz="1600" dirty="0"/>
              <a:t>年清洁能源发展的</a:t>
            </a:r>
            <a:r>
              <a:rPr lang="en-US" altLang="zh-CN" sz="1600" dirty="0"/>
              <a:t>10</a:t>
            </a:r>
            <a:r>
              <a:rPr lang="zh-CN" altLang="en-US" sz="1600" dirty="0"/>
              <a:t>大预测</a:t>
            </a:r>
          </a:p>
        </p:txBody>
      </p:sp>
      <p:sp>
        <p:nvSpPr>
          <p:cNvPr id="15372" name="Text Box 9"/>
          <p:cNvSpPr txBox="1">
            <a:spLocks noChangeArrowheads="1"/>
          </p:cNvSpPr>
          <p:nvPr/>
        </p:nvSpPr>
        <p:spPr bwMode="auto">
          <a:xfrm>
            <a:off x="388714" y="1136576"/>
            <a:ext cx="6208638" cy="7686720"/>
          </a:xfrm>
          <a:prstGeom prst="rect">
            <a:avLst/>
          </a:prstGeom>
          <a:noFill/>
          <a:ln w="9525">
            <a:noFill/>
            <a:miter lim="800000"/>
            <a:headEnd/>
            <a:tailEnd/>
          </a:ln>
        </p:spPr>
        <p:txBody>
          <a:bodyPr wrap="square">
            <a:spAutoFit/>
          </a:bodyPr>
          <a:lstStyle/>
          <a:p>
            <a:pPr algn="just"/>
            <a:r>
              <a:rPr lang="zh-CN" altLang="en-US" sz="1050" dirty="0">
                <a:latin typeface="宋体" panose="02010600030101010101" pitchFamily="2" charset="-122"/>
                <a:ea typeface="宋体" panose="02010600030101010101" pitchFamily="2" charset="-122"/>
              </a:rPr>
              <a:t>彭博新能源财经</a:t>
            </a:r>
            <a:r>
              <a:rPr lang="en-US" altLang="zh-CN" sz="1050" dirty="0">
                <a:latin typeface="宋体" panose="02010600030101010101" pitchFamily="2" charset="-122"/>
                <a:ea typeface="宋体" panose="02010600030101010101" pitchFamily="2" charset="-122"/>
              </a:rPr>
              <a:t>(BNEF)</a:t>
            </a:r>
            <a:r>
              <a:rPr lang="zh-CN" altLang="en-US" sz="1050" dirty="0">
                <a:latin typeface="宋体" panose="02010600030101010101" pitchFamily="2" charset="-122"/>
                <a:ea typeface="宋体" panose="02010600030101010101" pitchFamily="2" charset="-122"/>
              </a:rPr>
              <a:t>发布了</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年与清洁能源发展相关的</a:t>
            </a:r>
            <a:r>
              <a:rPr lang="en-US" altLang="zh-CN" sz="1050" dirty="0">
                <a:latin typeface="宋体" panose="02010600030101010101" pitchFamily="2" charset="-122"/>
                <a:ea typeface="宋体" panose="02010600030101010101" pitchFamily="2" charset="-122"/>
              </a:rPr>
              <a:t>10</a:t>
            </a:r>
            <a:r>
              <a:rPr lang="zh-CN" altLang="en-US" sz="1050" dirty="0">
                <a:latin typeface="宋体" panose="02010600030101010101" pitchFamily="2" charset="-122"/>
                <a:ea typeface="宋体" panose="02010600030101010101" pitchFamily="2" charset="-122"/>
              </a:rPr>
              <a:t>个预测</a:t>
            </a:r>
            <a:r>
              <a:rPr lang="en-US" altLang="zh-CN" sz="1050" dirty="0">
                <a:latin typeface="宋体" panose="02010600030101010101" pitchFamily="2" charset="-122"/>
                <a:ea typeface="宋体" panose="02010600030101010101" pitchFamily="2" charset="-122"/>
              </a:rPr>
              <a:t>——</a:t>
            </a:r>
          </a:p>
          <a:p>
            <a:pPr algn="just"/>
            <a:endParaRPr lang="en-US" altLang="zh-CN"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1)2018</a:t>
            </a:r>
            <a:r>
              <a:rPr lang="zh-CN" altLang="en-US" sz="1050" dirty="0">
                <a:latin typeface="宋体" panose="02010600030101010101" pitchFamily="2" charset="-122"/>
                <a:ea typeface="宋体" panose="02010600030101010101" pitchFamily="2" charset="-122"/>
              </a:rPr>
              <a:t>年全球可再生能源投资将达</a:t>
            </a:r>
            <a:r>
              <a:rPr lang="en-US" altLang="zh-CN" sz="1050" dirty="0">
                <a:latin typeface="宋体" panose="02010600030101010101" pitchFamily="2" charset="-122"/>
                <a:ea typeface="宋体" panose="02010600030101010101" pitchFamily="2" charset="-122"/>
              </a:rPr>
              <a:t>3300</a:t>
            </a:r>
            <a:r>
              <a:rPr lang="zh-CN" altLang="en-US" sz="1050" dirty="0">
                <a:latin typeface="宋体" panose="02010600030101010101" pitchFamily="2" charset="-122"/>
                <a:ea typeface="宋体" panose="02010600030101010101" pitchFamily="2" charset="-122"/>
              </a:rPr>
              <a:t>亿</a:t>
            </a:r>
            <a:r>
              <a:rPr lang="zh-CN" altLang="en-US" sz="1050" dirty="0" smtClean="0">
                <a:latin typeface="宋体" panose="02010600030101010101" pitchFamily="2" charset="-122"/>
                <a:ea typeface="宋体" panose="02010600030101010101" pitchFamily="2" charset="-122"/>
              </a:rPr>
              <a:t>美元</a:t>
            </a:r>
            <a:endParaRPr lang="zh-CN" altLang="en-US" sz="1050" dirty="0">
              <a:latin typeface="宋体" panose="02010600030101010101" pitchFamily="2" charset="-122"/>
              <a:ea typeface="宋体" panose="02010600030101010101" pitchFamily="2" charset="-122"/>
            </a:endParaRPr>
          </a:p>
          <a:p>
            <a:pPr algn="just"/>
            <a:r>
              <a:rPr lang="zh-CN" altLang="en-US" sz="1050" dirty="0">
                <a:latin typeface="宋体" panose="02010600030101010101" pitchFamily="2" charset="-122"/>
                <a:ea typeface="宋体" panose="02010600030101010101" pitchFamily="2" charset="-122"/>
              </a:rPr>
              <a:t>根据</a:t>
            </a:r>
            <a:r>
              <a:rPr lang="en-US" altLang="zh-CN" sz="1050" dirty="0">
                <a:latin typeface="宋体" panose="02010600030101010101" pitchFamily="2" charset="-122"/>
                <a:ea typeface="宋体" panose="02010600030101010101" pitchFamily="2" charset="-122"/>
              </a:rPr>
              <a:t>BNEF</a:t>
            </a:r>
            <a:r>
              <a:rPr lang="zh-CN" altLang="en-US" sz="1050" dirty="0">
                <a:latin typeface="宋体" panose="02010600030101010101" pitchFamily="2" charset="-122"/>
                <a:ea typeface="宋体" panose="02010600030101010101" pitchFamily="2" charset="-122"/>
              </a:rPr>
              <a:t>刚刚发布的数字，</a:t>
            </a:r>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年全球清洁能源投资总额为</a:t>
            </a:r>
            <a:r>
              <a:rPr lang="en-US" altLang="zh-CN" sz="1050" dirty="0">
                <a:latin typeface="宋体" panose="02010600030101010101" pitchFamily="2" charset="-122"/>
                <a:ea typeface="宋体" panose="02010600030101010101" pitchFamily="2" charset="-122"/>
              </a:rPr>
              <a:t>3335</a:t>
            </a:r>
            <a:r>
              <a:rPr lang="zh-CN" altLang="en-US" sz="1050" dirty="0">
                <a:latin typeface="宋体" panose="02010600030101010101" pitchFamily="2" charset="-122"/>
                <a:ea typeface="宋体" panose="02010600030101010101" pitchFamily="2" charset="-122"/>
              </a:rPr>
              <a:t>亿美元，比</a:t>
            </a:r>
            <a:r>
              <a:rPr lang="en-US" altLang="zh-CN" sz="1050" dirty="0">
                <a:latin typeface="宋体" panose="02010600030101010101" pitchFamily="2" charset="-122"/>
                <a:ea typeface="宋体" panose="02010600030101010101" pitchFamily="2" charset="-122"/>
              </a:rPr>
              <a:t>2016</a:t>
            </a:r>
            <a:r>
              <a:rPr lang="zh-CN" altLang="en-US" sz="1050" dirty="0">
                <a:latin typeface="宋体" panose="02010600030101010101" pitchFamily="2" charset="-122"/>
                <a:ea typeface="宋体" panose="02010600030101010101" pitchFamily="2" charset="-122"/>
              </a:rPr>
              <a:t>年增长</a:t>
            </a:r>
            <a:r>
              <a:rPr lang="en-US" altLang="zh-CN" sz="1050" dirty="0">
                <a:latin typeface="宋体" panose="02010600030101010101" pitchFamily="2" charset="-122"/>
                <a:ea typeface="宋体" panose="02010600030101010101" pitchFamily="2" charset="-122"/>
              </a:rPr>
              <a:t>3%</a:t>
            </a:r>
            <a:r>
              <a:rPr lang="zh-CN" altLang="en-US" sz="1050" dirty="0">
                <a:latin typeface="宋体" panose="02010600030101010101" pitchFamily="2" charset="-122"/>
                <a:ea typeface="宋体" panose="02010600030101010101" pitchFamily="2" charset="-122"/>
              </a:rPr>
              <a:t>，但仍比创纪录的</a:t>
            </a:r>
            <a:r>
              <a:rPr lang="en-US" altLang="zh-CN" sz="1050" dirty="0">
                <a:latin typeface="宋体" panose="02010600030101010101" pitchFamily="2" charset="-122"/>
                <a:ea typeface="宋体" panose="02010600030101010101" pitchFamily="2" charset="-122"/>
              </a:rPr>
              <a:t>2015</a:t>
            </a:r>
            <a:r>
              <a:rPr lang="zh-CN" altLang="en-US" sz="1050" dirty="0">
                <a:latin typeface="宋体" panose="02010600030101010101" pitchFamily="2" charset="-122"/>
                <a:ea typeface="宋体" panose="02010600030101010101" pitchFamily="2" charset="-122"/>
              </a:rPr>
              <a:t>年低大约</a:t>
            </a:r>
            <a:r>
              <a:rPr lang="en-US" altLang="zh-CN" sz="1050" dirty="0">
                <a:latin typeface="宋体" panose="02010600030101010101" pitchFamily="2" charset="-122"/>
                <a:ea typeface="宋体" panose="02010600030101010101" pitchFamily="2" charset="-122"/>
              </a:rPr>
              <a:t>7%</a:t>
            </a:r>
            <a:r>
              <a:rPr lang="zh-CN" altLang="en-US" sz="1050" dirty="0">
                <a:latin typeface="宋体" panose="02010600030101010101" pitchFamily="2" charset="-122"/>
                <a:ea typeface="宋体" panose="02010600030101010101" pitchFamily="2" charset="-122"/>
              </a:rPr>
              <a:t>。预计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年全球清洁能源投资为</a:t>
            </a:r>
            <a:r>
              <a:rPr lang="en-US" altLang="zh-CN" sz="1050" dirty="0">
                <a:latin typeface="宋体" panose="02010600030101010101" pitchFamily="2" charset="-122"/>
                <a:ea typeface="宋体" panose="02010600030101010101" pitchFamily="2" charset="-122"/>
              </a:rPr>
              <a:t>3300</a:t>
            </a:r>
            <a:r>
              <a:rPr lang="zh-CN" altLang="en-US" sz="1050" dirty="0">
                <a:latin typeface="宋体" panose="02010600030101010101" pitchFamily="2" charset="-122"/>
                <a:ea typeface="宋体" panose="02010600030101010101" pitchFamily="2" charset="-122"/>
              </a:rPr>
              <a:t>亿美元，基本与</a:t>
            </a:r>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年持平。值得说明的是，清洁能源投资总额不再大幅度增长与可再生能源</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光伏、风电</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成本下降有关，所以即便投资总额平稳也依然是很大的成就。</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2)2018</a:t>
            </a:r>
            <a:r>
              <a:rPr lang="zh-CN" altLang="en-US" sz="1050" dirty="0">
                <a:latin typeface="宋体" panose="02010600030101010101" pitchFamily="2" charset="-122"/>
                <a:ea typeface="宋体" panose="02010600030101010101" pitchFamily="2" charset="-122"/>
              </a:rPr>
              <a:t>年全球新增光伏装机超过</a:t>
            </a:r>
            <a:r>
              <a:rPr lang="en-US" altLang="zh-CN" sz="1050" dirty="0">
                <a:latin typeface="宋体" panose="02010600030101010101" pitchFamily="2" charset="-122"/>
                <a:ea typeface="宋体" panose="02010600030101010101" pitchFamily="2" charset="-122"/>
              </a:rPr>
              <a:t>100</a:t>
            </a:r>
            <a:r>
              <a:rPr lang="zh-CN" altLang="en-US" sz="1050" dirty="0" smtClean="0">
                <a:latin typeface="宋体" panose="02010600030101010101" pitchFamily="2" charset="-122"/>
                <a:ea typeface="宋体" panose="02010600030101010101" pitchFamily="2" charset="-122"/>
              </a:rPr>
              <a:t>吉瓦</a:t>
            </a:r>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年全球新增光伏装机为</a:t>
            </a:r>
            <a:r>
              <a:rPr lang="en-US" altLang="zh-CN" sz="1050" dirty="0">
                <a:latin typeface="宋体" panose="02010600030101010101" pitchFamily="2" charset="-122"/>
                <a:ea typeface="宋体" panose="02010600030101010101" pitchFamily="2" charset="-122"/>
              </a:rPr>
              <a:t>98</a:t>
            </a:r>
            <a:r>
              <a:rPr lang="zh-CN" altLang="en-US" sz="1050" dirty="0">
                <a:latin typeface="宋体" panose="02010600030101010101" pitchFamily="2" charset="-122"/>
                <a:ea typeface="宋体" panose="02010600030101010101" pitchFamily="2" charset="-122"/>
              </a:rPr>
              <a:t>吉瓦</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其中</a:t>
            </a:r>
            <a:r>
              <a:rPr lang="en-US" altLang="zh-CN" sz="1050" dirty="0">
                <a:latin typeface="宋体" panose="02010600030101010101" pitchFamily="2" charset="-122"/>
                <a:ea typeface="宋体" panose="02010600030101010101" pitchFamily="2" charset="-122"/>
              </a:rPr>
              <a:t>53</a:t>
            </a:r>
            <a:r>
              <a:rPr lang="zh-CN" altLang="en-US" sz="1050" dirty="0">
                <a:latin typeface="宋体" panose="02010600030101010101" pitchFamily="2" charset="-122"/>
                <a:ea typeface="宋体" panose="02010600030101010101" pitchFamily="2" charset="-122"/>
              </a:rPr>
              <a:t>吉瓦来自中国</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年全球新增光伏装机将达</a:t>
            </a:r>
            <a:r>
              <a:rPr lang="en-US" altLang="zh-CN" sz="1050" dirty="0">
                <a:latin typeface="宋体" panose="02010600030101010101" pitchFamily="2" charset="-122"/>
                <a:ea typeface="宋体" panose="02010600030101010101" pitchFamily="2" charset="-122"/>
              </a:rPr>
              <a:t>107</a:t>
            </a:r>
            <a:r>
              <a:rPr lang="zh-CN" altLang="en-US" sz="1050" dirty="0">
                <a:latin typeface="宋体" panose="02010600030101010101" pitchFamily="2" charset="-122"/>
                <a:ea typeface="宋体" panose="02010600030101010101" pitchFamily="2" charset="-122"/>
              </a:rPr>
              <a:t>吉瓦，其中中国有望达到</a:t>
            </a:r>
            <a:r>
              <a:rPr lang="en-US" altLang="zh-CN" sz="1050" dirty="0">
                <a:latin typeface="宋体" panose="02010600030101010101" pitchFamily="2" charset="-122"/>
                <a:ea typeface="宋体" panose="02010600030101010101" pitchFamily="2" charset="-122"/>
              </a:rPr>
              <a:t>65</a:t>
            </a:r>
            <a:r>
              <a:rPr lang="zh-CN" altLang="en-US" sz="1050" dirty="0">
                <a:latin typeface="宋体" panose="02010600030101010101" pitchFamily="2" charset="-122"/>
                <a:ea typeface="宋体" panose="02010600030101010101" pitchFamily="2" charset="-122"/>
              </a:rPr>
              <a:t>吉瓦，拉美、东南亚、非洲市场有所扩大。</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3)2018</a:t>
            </a:r>
            <a:r>
              <a:rPr lang="zh-CN" altLang="en-US" sz="1050" dirty="0">
                <a:latin typeface="宋体" panose="02010600030101010101" pitchFamily="2" charset="-122"/>
                <a:ea typeface="宋体" panose="02010600030101010101" pitchFamily="2" charset="-122"/>
              </a:rPr>
              <a:t>年风电继续复苏，新增装机</a:t>
            </a:r>
            <a:r>
              <a:rPr lang="en-US" altLang="zh-CN" sz="1050" dirty="0">
                <a:latin typeface="宋体" panose="02010600030101010101" pitchFamily="2" charset="-122"/>
                <a:ea typeface="宋体" panose="02010600030101010101" pitchFamily="2" charset="-122"/>
              </a:rPr>
              <a:t>59</a:t>
            </a:r>
            <a:r>
              <a:rPr lang="zh-CN" altLang="en-US" sz="1050" dirty="0" smtClean="0">
                <a:latin typeface="宋体" panose="02010600030101010101" pitchFamily="2" charset="-122"/>
                <a:ea typeface="宋体" panose="02010600030101010101" pitchFamily="2" charset="-122"/>
              </a:rPr>
              <a:t>吉瓦</a:t>
            </a:r>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年全球风电新增装机</a:t>
            </a:r>
            <a:r>
              <a:rPr lang="en-US" altLang="zh-CN" sz="1050" dirty="0">
                <a:latin typeface="宋体" panose="02010600030101010101" pitchFamily="2" charset="-122"/>
                <a:ea typeface="宋体" panose="02010600030101010101" pitchFamily="2" charset="-122"/>
              </a:rPr>
              <a:t>56</a:t>
            </a:r>
            <a:r>
              <a:rPr lang="zh-CN" altLang="en-US" sz="1050" dirty="0">
                <a:latin typeface="宋体" panose="02010600030101010101" pitchFamily="2" charset="-122"/>
                <a:ea typeface="宋体" panose="02010600030101010101" pitchFamily="2" charset="-122"/>
              </a:rPr>
              <a:t>吉瓦，与</a:t>
            </a:r>
            <a:r>
              <a:rPr lang="en-US" altLang="zh-CN" sz="1050" dirty="0">
                <a:latin typeface="宋体" panose="02010600030101010101" pitchFamily="2" charset="-122"/>
                <a:ea typeface="宋体" panose="02010600030101010101" pitchFamily="2" charset="-122"/>
              </a:rPr>
              <a:t>2016</a:t>
            </a:r>
            <a:r>
              <a:rPr lang="zh-CN" altLang="en-US" sz="1050" dirty="0">
                <a:latin typeface="宋体" panose="02010600030101010101" pitchFamily="2" charset="-122"/>
                <a:ea typeface="宋体" panose="02010600030101010101" pitchFamily="2" charset="-122"/>
              </a:rPr>
              <a:t>年</a:t>
            </a:r>
            <a:r>
              <a:rPr lang="en-US" altLang="zh-CN" sz="1050" dirty="0">
                <a:latin typeface="宋体" panose="02010600030101010101" pitchFamily="2" charset="-122"/>
                <a:ea typeface="宋体" panose="02010600030101010101" pitchFamily="2" charset="-122"/>
              </a:rPr>
              <a:t>(54</a:t>
            </a:r>
            <a:r>
              <a:rPr lang="zh-CN" altLang="en-US" sz="1050" dirty="0">
                <a:latin typeface="宋体" panose="02010600030101010101" pitchFamily="2" charset="-122"/>
                <a:ea typeface="宋体" panose="02010600030101010101" pitchFamily="2" charset="-122"/>
              </a:rPr>
              <a:t>吉瓦</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大体持平，明显低于创纪录的</a:t>
            </a:r>
            <a:r>
              <a:rPr lang="en-US" altLang="zh-CN" sz="1050" dirty="0">
                <a:latin typeface="宋体" panose="02010600030101010101" pitchFamily="2" charset="-122"/>
                <a:ea typeface="宋体" panose="02010600030101010101" pitchFamily="2" charset="-122"/>
              </a:rPr>
              <a:t>2015</a:t>
            </a:r>
            <a:r>
              <a:rPr lang="zh-CN" altLang="en-US" sz="1050" dirty="0">
                <a:latin typeface="宋体" panose="02010600030101010101" pitchFamily="2" charset="-122"/>
                <a:ea typeface="宋体" panose="02010600030101010101" pitchFamily="2" charset="-122"/>
              </a:rPr>
              <a:t>年</a:t>
            </a:r>
            <a:r>
              <a:rPr lang="en-US" altLang="zh-CN" sz="1050" dirty="0">
                <a:latin typeface="宋体" panose="02010600030101010101" pitchFamily="2" charset="-122"/>
                <a:ea typeface="宋体" panose="02010600030101010101" pitchFamily="2" charset="-122"/>
              </a:rPr>
              <a:t>(63</a:t>
            </a:r>
            <a:r>
              <a:rPr lang="zh-CN" altLang="en-US" sz="1050" dirty="0">
                <a:latin typeface="宋体" panose="02010600030101010101" pitchFamily="2" charset="-122"/>
                <a:ea typeface="宋体" panose="02010600030101010101" pitchFamily="2" charset="-122"/>
              </a:rPr>
              <a:t>吉瓦</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年全球风电装机继续复苏，新增装机可达</a:t>
            </a:r>
            <a:r>
              <a:rPr lang="en-US" altLang="zh-CN" sz="1050" dirty="0">
                <a:latin typeface="宋体" panose="02010600030101010101" pitchFamily="2" charset="-122"/>
                <a:ea typeface="宋体" panose="02010600030101010101" pitchFamily="2" charset="-122"/>
              </a:rPr>
              <a:t>59</a:t>
            </a:r>
            <a:r>
              <a:rPr lang="zh-CN" altLang="en-US" sz="1050" dirty="0">
                <a:latin typeface="宋体" panose="02010600030101010101" pitchFamily="2" charset="-122"/>
                <a:ea typeface="宋体" panose="02010600030101010101" pitchFamily="2" charset="-122"/>
              </a:rPr>
              <a:t>吉瓦</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而</a:t>
            </a:r>
            <a:r>
              <a:rPr lang="en-US" altLang="zh-CN" sz="1050" dirty="0">
                <a:latin typeface="宋体" panose="02010600030101010101" pitchFamily="2" charset="-122"/>
                <a:ea typeface="宋体" panose="02010600030101010101" pitchFamily="2" charset="-122"/>
              </a:rPr>
              <a:t>2019</a:t>
            </a:r>
            <a:r>
              <a:rPr lang="zh-CN" altLang="en-US" sz="1050" dirty="0">
                <a:latin typeface="宋体" panose="02010600030101010101" pitchFamily="2" charset="-122"/>
                <a:ea typeface="宋体" panose="02010600030101010101" pitchFamily="2" charset="-122"/>
              </a:rPr>
              <a:t>年可能创下新</a:t>
            </a:r>
            <a:r>
              <a:rPr lang="en-US" altLang="zh-CN" sz="1050" dirty="0">
                <a:latin typeface="宋体" panose="02010600030101010101" pitchFamily="2" charset="-122"/>
                <a:ea typeface="宋体" panose="02010600030101010101" pitchFamily="2" charset="-122"/>
              </a:rPr>
              <a:t>67</a:t>
            </a:r>
            <a:r>
              <a:rPr lang="zh-CN" altLang="en-US" sz="1050" dirty="0">
                <a:latin typeface="宋体" panose="02010600030101010101" pitchFamily="2" charset="-122"/>
                <a:ea typeface="宋体" panose="02010600030101010101" pitchFamily="2" charset="-122"/>
              </a:rPr>
              <a:t>吉瓦的新纪录。</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4)2018</a:t>
            </a:r>
            <a:r>
              <a:rPr lang="zh-CN" altLang="en-US" sz="1050" dirty="0">
                <a:latin typeface="宋体" panose="02010600030101010101" pitchFamily="2" charset="-122"/>
                <a:ea typeface="宋体" panose="02010600030101010101" pitchFamily="2" charset="-122"/>
              </a:rPr>
              <a:t>年锂离子电池组价格下降</a:t>
            </a:r>
            <a:r>
              <a:rPr lang="en-US" altLang="zh-CN" sz="1050" dirty="0">
                <a:latin typeface="宋体" panose="02010600030101010101" pitchFamily="2" charset="-122"/>
                <a:ea typeface="宋体" panose="02010600030101010101" pitchFamily="2" charset="-122"/>
              </a:rPr>
              <a:t>10-15</a:t>
            </a:r>
            <a:r>
              <a:rPr lang="en-US" altLang="zh-CN" sz="1050" dirty="0" smtClean="0">
                <a:latin typeface="宋体" panose="02010600030101010101" pitchFamily="2" charset="-122"/>
                <a:ea typeface="宋体" panose="02010600030101010101" pitchFamily="2" charset="-122"/>
              </a:rPr>
              <a:t>%</a:t>
            </a:r>
            <a:endParaRPr lang="en-US" altLang="zh-CN" sz="1050" dirty="0">
              <a:latin typeface="宋体" panose="02010600030101010101" pitchFamily="2" charset="-122"/>
              <a:ea typeface="宋体" panose="02010600030101010101" pitchFamily="2" charset="-122"/>
            </a:endParaRPr>
          </a:p>
          <a:p>
            <a:pPr algn="just"/>
            <a:r>
              <a:rPr lang="zh-CN" altLang="en-US" sz="1050" dirty="0">
                <a:latin typeface="宋体" panose="02010600030101010101" pitchFamily="2" charset="-122"/>
                <a:ea typeface="宋体" panose="02010600030101010101" pitchFamily="2" charset="-122"/>
              </a:rPr>
              <a:t>尽管</a:t>
            </a:r>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年锂离子电池上游原料成本大幅度上涨，但是由于规模效应</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电池组的容量、能源密度提高</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年锂离子电池组的成本下降</a:t>
            </a:r>
            <a:r>
              <a:rPr lang="en-US" altLang="zh-CN" sz="1050" dirty="0">
                <a:latin typeface="宋体" panose="02010600030101010101" pitchFamily="2" charset="-122"/>
                <a:ea typeface="宋体" panose="02010600030101010101" pitchFamily="2" charset="-122"/>
              </a:rPr>
              <a:t>10-15%</a:t>
            </a:r>
            <a:r>
              <a:rPr lang="zh-CN" altLang="en-US" sz="1050" dirty="0">
                <a:latin typeface="宋体" panose="02010600030101010101" pitchFamily="2" charset="-122"/>
                <a:ea typeface="宋体" panose="02010600030101010101" pitchFamily="2" charset="-122"/>
              </a:rPr>
              <a:t>。</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年全球电池储能将超过</a:t>
            </a:r>
            <a:r>
              <a:rPr lang="en-US" altLang="zh-CN" sz="1050" dirty="0">
                <a:latin typeface="宋体" panose="02010600030101010101" pitchFamily="2" charset="-122"/>
                <a:ea typeface="宋体" panose="02010600030101010101" pitchFamily="2" charset="-122"/>
              </a:rPr>
              <a:t>2</a:t>
            </a:r>
            <a:r>
              <a:rPr lang="zh-CN" altLang="en-US" sz="1050" dirty="0">
                <a:latin typeface="宋体" panose="02010600030101010101" pitchFamily="2" charset="-122"/>
                <a:ea typeface="宋体" panose="02010600030101010101" pitchFamily="2" charset="-122"/>
              </a:rPr>
              <a:t>吉瓦</a:t>
            </a:r>
            <a:r>
              <a:rPr lang="en-US" altLang="zh-CN" sz="1050" dirty="0">
                <a:latin typeface="宋体" panose="02010600030101010101" pitchFamily="2" charset="-122"/>
                <a:ea typeface="宋体" panose="02010600030101010101" pitchFamily="2" charset="-122"/>
              </a:rPr>
              <a:t>/4GWh</a:t>
            </a:r>
            <a:r>
              <a:rPr lang="zh-CN" altLang="en-US" sz="1050" dirty="0">
                <a:latin typeface="宋体" panose="02010600030101010101" pitchFamily="2" charset="-122"/>
                <a:ea typeface="宋体" panose="02010600030101010101" pitchFamily="2" charset="-122"/>
              </a:rPr>
              <a:t>，韩国将是最大的单一市场。</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5)2018</a:t>
            </a:r>
            <a:r>
              <a:rPr lang="zh-CN" altLang="en-US" sz="1050" dirty="0">
                <a:latin typeface="宋体" panose="02010600030101010101" pitchFamily="2" charset="-122"/>
                <a:ea typeface="宋体" panose="02010600030101010101" pitchFamily="2" charset="-122"/>
              </a:rPr>
              <a:t>年全球电动车销量接近</a:t>
            </a:r>
            <a:r>
              <a:rPr lang="en-US" altLang="zh-CN" sz="1050" dirty="0">
                <a:latin typeface="宋体" panose="02010600030101010101" pitchFamily="2" charset="-122"/>
                <a:ea typeface="宋体" panose="02010600030101010101" pitchFamily="2" charset="-122"/>
              </a:rPr>
              <a:t>150</a:t>
            </a:r>
            <a:r>
              <a:rPr lang="zh-CN" altLang="en-US" sz="1050" dirty="0">
                <a:latin typeface="宋体" panose="02010600030101010101" pitchFamily="2" charset="-122"/>
                <a:ea typeface="宋体" panose="02010600030101010101" pitchFamily="2" charset="-122"/>
              </a:rPr>
              <a:t>万</a:t>
            </a:r>
            <a:r>
              <a:rPr lang="zh-CN" altLang="en-US" sz="1050" dirty="0" smtClean="0">
                <a:latin typeface="宋体" panose="02010600030101010101" pitchFamily="2" charset="-122"/>
                <a:ea typeface="宋体" panose="02010600030101010101" pitchFamily="2" charset="-122"/>
              </a:rPr>
              <a:t>辆</a:t>
            </a:r>
            <a:endParaRPr lang="zh-CN" altLang="en-US" sz="1050" dirty="0">
              <a:latin typeface="宋体" panose="02010600030101010101" pitchFamily="2" charset="-122"/>
              <a:ea typeface="宋体" panose="02010600030101010101" pitchFamily="2" charset="-122"/>
            </a:endParaRPr>
          </a:p>
          <a:p>
            <a:pPr algn="just"/>
            <a:r>
              <a:rPr lang="zh-CN" altLang="en-US" sz="1050" dirty="0">
                <a:latin typeface="宋体" panose="02010600030101010101" pitchFamily="2" charset="-122"/>
                <a:ea typeface="宋体" panose="02010600030101010101" pitchFamily="2" charset="-122"/>
              </a:rPr>
              <a:t>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年全球电动车销量接近</a:t>
            </a:r>
            <a:r>
              <a:rPr lang="en-US" altLang="zh-CN" sz="1050" dirty="0">
                <a:latin typeface="宋体" panose="02010600030101010101" pitchFamily="2" charset="-122"/>
                <a:ea typeface="宋体" panose="02010600030101010101" pitchFamily="2" charset="-122"/>
              </a:rPr>
              <a:t>150</a:t>
            </a:r>
            <a:r>
              <a:rPr lang="zh-CN" altLang="en-US" sz="1050" dirty="0">
                <a:latin typeface="宋体" panose="02010600030101010101" pitchFamily="2" charset="-122"/>
                <a:ea typeface="宋体" panose="02010600030101010101" pitchFamily="2" charset="-122"/>
              </a:rPr>
              <a:t>万辆</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其中中国份额超过</a:t>
            </a:r>
            <a:r>
              <a:rPr lang="en-US" altLang="zh-CN" sz="1050" dirty="0">
                <a:latin typeface="宋体" panose="02010600030101010101" pitchFamily="2" charset="-122"/>
                <a:ea typeface="宋体" panose="02010600030101010101" pitchFamily="2" charset="-122"/>
              </a:rPr>
              <a:t>50%)</a:t>
            </a:r>
            <a:r>
              <a:rPr lang="zh-CN" altLang="en-US" sz="1050" dirty="0">
                <a:latin typeface="宋体" panose="02010600030101010101" pitchFamily="2" charset="-122"/>
                <a:ea typeface="宋体" panose="02010600030101010101" pitchFamily="2" charset="-122"/>
              </a:rPr>
              <a:t>，比</a:t>
            </a:r>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年增长</a:t>
            </a:r>
            <a:r>
              <a:rPr lang="en-US" altLang="zh-CN" sz="1050" dirty="0">
                <a:latin typeface="宋体" panose="02010600030101010101" pitchFamily="2" charset="-122"/>
                <a:ea typeface="宋体" panose="02010600030101010101" pitchFamily="2" charset="-122"/>
              </a:rPr>
              <a:t>40%</a:t>
            </a:r>
            <a:r>
              <a:rPr lang="zh-CN" altLang="en-US" sz="1050" dirty="0">
                <a:latin typeface="宋体" panose="02010600030101010101" pitchFamily="2" charset="-122"/>
                <a:ea typeface="宋体" panose="02010600030101010101" pitchFamily="2" charset="-122"/>
              </a:rPr>
              <a:t>。</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6)2018</a:t>
            </a:r>
            <a:r>
              <a:rPr lang="zh-CN" altLang="en-US" sz="1050" dirty="0">
                <a:latin typeface="宋体" panose="02010600030101010101" pitchFamily="2" charset="-122"/>
                <a:ea typeface="宋体" panose="02010600030101010101" pitchFamily="2" charset="-122"/>
              </a:rPr>
              <a:t>年底全球无人驾驶汽车的行驶累计里程超过</a:t>
            </a:r>
            <a:r>
              <a:rPr lang="en-US" altLang="zh-CN" sz="1050" dirty="0">
                <a:latin typeface="宋体" panose="02010600030101010101" pitchFamily="2" charset="-122"/>
                <a:ea typeface="宋体" panose="02010600030101010101" pitchFamily="2" charset="-122"/>
              </a:rPr>
              <a:t>1300</a:t>
            </a:r>
            <a:r>
              <a:rPr lang="zh-CN" altLang="en-US" sz="1050" dirty="0">
                <a:latin typeface="宋体" panose="02010600030101010101" pitchFamily="2" charset="-122"/>
                <a:ea typeface="宋体" panose="02010600030101010101" pitchFamily="2" charset="-122"/>
              </a:rPr>
              <a:t>万</a:t>
            </a:r>
            <a:r>
              <a:rPr lang="zh-CN" altLang="en-US" sz="1050" dirty="0" smtClean="0">
                <a:latin typeface="宋体" panose="02010600030101010101" pitchFamily="2" charset="-122"/>
                <a:ea typeface="宋体" panose="02010600030101010101" pitchFamily="2" charset="-122"/>
              </a:rPr>
              <a:t>公里</a:t>
            </a:r>
            <a:endParaRPr lang="zh-CN" altLang="en-US" sz="1050" dirty="0">
              <a:latin typeface="宋体" panose="02010600030101010101" pitchFamily="2" charset="-122"/>
              <a:ea typeface="宋体" panose="02010600030101010101" pitchFamily="2" charset="-122"/>
            </a:endParaRPr>
          </a:p>
          <a:p>
            <a:pPr algn="just"/>
            <a:r>
              <a:rPr lang="zh-CN" altLang="en-US" sz="1050" dirty="0">
                <a:latin typeface="宋体" panose="02010600030101010101" pitchFamily="2" charset="-122"/>
                <a:ea typeface="宋体" panose="02010600030101010101" pitchFamily="2" charset="-122"/>
              </a:rPr>
              <a:t>到</a:t>
            </a:r>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年底，全球各种实验运行的无人驾驶汽车的行驶累计里程为</a:t>
            </a:r>
            <a:r>
              <a:rPr lang="en-US" altLang="zh-CN" sz="1050" dirty="0">
                <a:latin typeface="宋体" panose="02010600030101010101" pitchFamily="2" charset="-122"/>
                <a:ea typeface="宋体" panose="02010600030101010101" pitchFamily="2" charset="-122"/>
              </a:rPr>
              <a:t>520</a:t>
            </a:r>
            <a:r>
              <a:rPr lang="zh-CN" altLang="en-US" sz="1050" dirty="0">
                <a:latin typeface="宋体" panose="02010600030101010101" pitchFamily="2" charset="-122"/>
                <a:ea typeface="宋体" panose="02010600030101010101" pitchFamily="2" charset="-122"/>
              </a:rPr>
              <a:t>万英里</a:t>
            </a:r>
            <a:r>
              <a:rPr lang="en-US" altLang="zh-CN" sz="1050" dirty="0">
                <a:latin typeface="宋体" panose="02010600030101010101" pitchFamily="2" charset="-122"/>
                <a:ea typeface="宋体" panose="02010600030101010101" pitchFamily="2" charset="-122"/>
              </a:rPr>
              <a:t>(837</a:t>
            </a:r>
            <a:r>
              <a:rPr lang="zh-CN" altLang="en-US" sz="1050" dirty="0">
                <a:latin typeface="宋体" panose="02010600030101010101" pitchFamily="2" charset="-122"/>
                <a:ea typeface="宋体" panose="02010600030101010101" pitchFamily="2" charset="-122"/>
              </a:rPr>
              <a:t>万公里</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年底累计里程可达</a:t>
            </a:r>
            <a:r>
              <a:rPr lang="en-US" altLang="zh-CN" sz="1050" dirty="0">
                <a:latin typeface="宋体" panose="02010600030101010101" pitchFamily="2" charset="-122"/>
                <a:ea typeface="宋体" panose="02010600030101010101" pitchFamily="2" charset="-122"/>
              </a:rPr>
              <a:t>830</a:t>
            </a:r>
            <a:r>
              <a:rPr lang="zh-CN" altLang="en-US" sz="1050" dirty="0">
                <a:latin typeface="宋体" panose="02010600030101010101" pitchFamily="2" charset="-122"/>
                <a:ea typeface="宋体" panose="02010600030101010101" pitchFamily="2" charset="-122"/>
              </a:rPr>
              <a:t>万英里</a:t>
            </a:r>
            <a:r>
              <a:rPr lang="en-US" altLang="zh-CN" sz="1050" dirty="0">
                <a:latin typeface="宋体" panose="02010600030101010101" pitchFamily="2" charset="-122"/>
                <a:ea typeface="宋体" panose="02010600030101010101" pitchFamily="2" charset="-122"/>
              </a:rPr>
              <a:t>(1336</a:t>
            </a:r>
            <a:r>
              <a:rPr lang="zh-CN" altLang="en-US" sz="1050" dirty="0">
                <a:latin typeface="宋体" panose="02010600030101010101" pitchFamily="2" charset="-122"/>
                <a:ea typeface="宋体" panose="02010600030101010101" pitchFamily="2" charset="-122"/>
              </a:rPr>
              <a:t>万公里</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7)2018</a:t>
            </a:r>
            <a:r>
              <a:rPr lang="zh-CN" altLang="en-US" sz="1050" dirty="0">
                <a:latin typeface="宋体" panose="02010600030101010101" pitchFamily="2" charset="-122"/>
                <a:ea typeface="宋体" panose="02010600030101010101" pitchFamily="2" charset="-122"/>
              </a:rPr>
              <a:t>年美国天然气生产将创历史</a:t>
            </a:r>
            <a:r>
              <a:rPr lang="zh-CN" altLang="en-US" sz="1050" dirty="0" smtClean="0">
                <a:latin typeface="宋体" panose="02010600030101010101" pitchFamily="2" charset="-122"/>
                <a:ea typeface="宋体" panose="02010600030101010101" pitchFamily="2" charset="-122"/>
              </a:rPr>
              <a:t>新纪录</a:t>
            </a:r>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年美国国内天然气生产最高点达到</a:t>
            </a:r>
            <a:r>
              <a:rPr lang="en-US" altLang="zh-CN" sz="1050" dirty="0">
                <a:latin typeface="宋体" panose="02010600030101010101" pitchFamily="2" charset="-122"/>
                <a:ea typeface="宋体" panose="02010600030101010101" pitchFamily="2" charset="-122"/>
              </a:rPr>
              <a:t>773</a:t>
            </a:r>
            <a:r>
              <a:rPr lang="zh-CN" altLang="en-US" sz="1050" dirty="0">
                <a:latin typeface="宋体" panose="02010600030101010101" pitchFamily="2" charset="-122"/>
                <a:ea typeface="宋体" panose="02010600030101010101" pitchFamily="2" charset="-122"/>
              </a:rPr>
              <a:t>亿立方英尺</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天，预计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年底美国天然气产量将攀升至</a:t>
            </a:r>
            <a:r>
              <a:rPr lang="en-US" altLang="zh-CN" sz="1050" dirty="0">
                <a:latin typeface="宋体" panose="02010600030101010101" pitchFamily="2" charset="-122"/>
                <a:ea typeface="宋体" panose="02010600030101010101" pitchFamily="2" charset="-122"/>
              </a:rPr>
              <a:t>800</a:t>
            </a:r>
            <a:r>
              <a:rPr lang="zh-CN" altLang="en-US" sz="1050" dirty="0">
                <a:latin typeface="宋体" panose="02010600030101010101" pitchFamily="2" charset="-122"/>
                <a:ea typeface="宋体" panose="02010600030101010101" pitchFamily="2" charset="-122"/>
              </a:rPr>
              <a:t>亿立方英尺</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天的新纪录。而美国天然气的</a:t>
            </a:r>
            <a:r>
              <a:rPr lang="en-US" altLang="zh-CN" sz="1050" dirty="0" smtClean="0">
                <a:latin typeface="宋体" panose="02010600030101010101" pitchFamily="2" charset="-122"/>
                <a:ea typeface="宋体" panose="02010600030101010101" pitchFamily="2" charset="-122"/>
              </a:rPr>
              <a:t>Henri</a:t>
            </a:r>
            <a:endParaRPr lang="en-US" altLang="zh-CN"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Hub</a:t>
            </a:r>
            <a:r>
              <a:rPr lang="zh-CN" altLang="en-US" sz="1050" dirty="0">
                <a:latin typeface="宋体" panose="02010600030101010101" pitchFamily="2" charset="-122"/>
                <a:ea typeface="宋体" panose="02010600030101010101" pitchFamily="2" charset="-122"/>
              </a:rPr>
              <a:t>价格将在</a:t>
            </a:r>
            <a:r>
              <a:rPr lang="en-US" altLang="zh-CN" sz="1050" dirty="0">
                <a:latin typeface="宋体" panose="02010600030101010101" pitchFamily="2" charset="-122"/>
                <a:ea typeface="宋体" panose="02010600030101010101" pitchFamily="2" charset="-122"/>
              </a:rPr>
              <a:t>3</a:t>
            </a:r>
            <a:r>
              <a:rPr lang="zh-CN" altLang="en-US" sz="1050" dirty="0">
                <a:latin typeface="宋体" panose="02010600030101010101" pitchFamily="2" charset="-122"/>
                <a:ea typeface="宋体" panose="02010600030101010101" pitchFamily="2" charset="-122"/>
              </a:rPr>
              <a:t>美元</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百万英热单位左右</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上下波动在</a:t>
            </a:r>
            <a:r>
              <a:rPr lang="en-US" altLang="zh-CN" sz="1050" dirty="0">
                <a:latin typeface="宋体" panose="02010600030101010101" pitchFamily="2" charset="-122"/>
                <a:ea typeface="宋体" panose="02010600030101010101" pitchFamily="2" charset="-122"/>
              </a:rPr>
              <a:t>10%</a:t>
            </a:r>
            <a:r>
              <a:rPr lang="zh-CN" altLang="en-US" sz="1050" dirty="0">
                <a:latin typeface="宋体" panose="02010600030101010101" pitchFamily="2" charset="-122"/>
                <a:ea typeface="宋体" panose="02010600030101010101" pitchFamily="2" charset="-122"/>
              </a:rPr>
              <a:t>以内</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8)2018</a:t>
            </a:r>
            <a:r>
              <a:rPr lang="zh-CN" altLang="en-US" sz="1050" dirty="0">
                <a:latin typeface="宋体" panose="02010600030101010101" pitchFamily="2" charset="-122"/>
                <a:ea typeface="宋体" panose="02010600030101010101" pitchFamily="2" charset="-122"/>
              </a:rPr>
              <a:t>年液化天然气国际贸易可达</a:t>
            </a:r>
            <a:r>
              <a:rPr lang="en-US" altLang="zh-CN" sz="1050" dirty="0">
                <a:latin typeface="宋体" panose="02010600030101010101" pitchFamily="2" charset="-122"/>
                <a:ea typeface="宋体" panose="02010600030101010101" pitchFamily="2" charset="-122"/>
              </a:rPr>
              <a:t>1200</a:t>
            </a:r>
            <a:r>
              <a:rPr lang="zh-CN" altLang="en-US" sz="1050" dirty="0">
                <a:latin typeface="宋体" panose="02010600030101010101" pitchFamily="2" charset="-122"/>
                <a:ea typeface="宋体" panose="02010600030101010101" pitchFamily="2" charset="-122"/>
              </a:rPr>
              <a:t>亿</a:t>
            </a:r>
            <a:r>
              <a:rPr lang="zh-CN" altLang="en-US" sz="1050" dirty="0" smtClean="0">
                <a:latin typeface="宋体" panose="02010600030101010101" pitchFamily="2" charset="-122"/>
                <a:ea typeface="宋体" panose="02010600030101010101" pitchFamily="2" charset="-122"/>
              </a:rPr>
              <a:t>美元</a:t>
            </a:r>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年全球液化天然气需求</a:t>
            </a:r>
            <a:r>
              <a:rPr lang="en-US" altLang="zh-CN" sz="1050" dirty="0">
                <a:latin typeface="宋体" panose="02010600030101010101" pitchFamily="2" charset="-122"/>
                <a:ea typeface="宋体" panose="02010600030101010101" pitchFamily="2" charset="-122"/>
              </a:rPr>
              <a:t>(LNG)</a:t>
            </a:r>
            <a:r>
              <a:rPr lang="zh-CN" altLang="en-US" sz="1050" dirty="0">
                <a:latin typeface="宋体" panose="02010600030101010101" pitchFamily="2" charset="-122"/>
                <a:ea typeface="宋体" panose="02010600030101010101" pitchFamily="2" charset="-122"/>
              </a:rPr>
              <a:t>达到</a:t>
            </a:r>
            <a:r>
              <a:rPr lang="en-US" altLang="zh-CN" sz="1050" dirty="0">
                <a:latin typeface="宋体" panose="02010600030101010101" pitchFamily="2" charset="-122"/>
                <a:ea typeface="宋体" panose="02010600030101010101" pitchFamily="2" charset="-122"/>
              </a:rPr>
              <a:t>285MMtpa(2.85</a:t>
            </a:r>
            <a:r>
              <a:rPr lang="zh-CN" altLang="en-US" sz="1050" dirty="0">
                <a:latin typeface="宋体" panose="02010600030101010101" pitchFamily="2" charset="-122"/>
                <a:ea typeface="宋体" panose="02010600030101010101" pitchFamily="2" charset="-122"/>
              </a:rPr>
              <a:t>亿吨</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年</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，比上一年增长</a:t>
            </a:r>
            <a:r>
              <a:rPr lang="en-US" altLang="zh-CN" sz="1050" dirty="0">
                <a:latin typeface="宋体" panose="02010600030101010101" pitchFamily="2" charset="-122"/>
                <a:ea typeface="宋体" panose="02010600030101010101" pitchFamily="2" charset="-122"/>
              </a:rPr>
              <a:t>10%</a:t>
            </a:r>
            <a:r>
              <a:rPr lang="zh-CN" altLang="en-US" sz="1050" dirty="0">
                <a:latin typeface="宋体" panose="02010600030101010101" pitchFamily="2" charset="-122"/>
                <a:ea typeface="宋体" panose="02010600030101010101" pitchFamily="2" charset="-122"/>
              </a:rPr>
              <a:t>。预计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年全球液化天然气需求继续增长</a:t>
            </a:r>
            <a:r>
              <a:rPr lang="en-US" altLang="zh-CN" sz="1050" dirty="0">
                <a:latin typeface="宋体" panose="02010600030101010101" pitchFamily="2" charset="-122"/>
                <a:ea typeface="宋体" panose="02010600030101010101" pitchFamily="2" charset="-122"/>
              </a:rPr>
              <a:t>7-10%(</a:t>
            </a:r>
            <a:r>
              <a:rPr lang="zh-CN" altLang="en-US" sz="1050" dirty="0">
                <a:latin typeface="宋体" panose="02010600030101010101" pitchFamily="2" charset="-122"/>
                <a:ea typeface="宋体" panose="02010600030101010101" pitchFamily="2" charset="-122"/>
              </a:rPr>
              <a:t>中国是主要的推动力</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，考虑液化天然气价格的升高，全球液化天然气市场规模可达</a:t>
            </a:r>
            <a:r>
              <a:rPr lang="en-US" altLang="zh-CN" sz="1050" dirty="0">
                <a:latin typeface="宋体" panose="02010600030101010101" pitchFamily="2" charset="-122"/>
                <a:ea typeface="宋体" panose="02010600030101010101" pitchFamily="2" charset="-122"/>
              </a:rPr>
              <a:t>1200</a:t>
            </a:r>
            <a:r>
              <a:rPr lang="zh-CN" altLang="en-US" sz="1050" dirty="0">
                <a:latin typeface="宋体" panose="02010600030101010101" pitchFamily="2" charset="-122"/>
                <a:ea typeface="宋体" panose="02010600030101010101" pitchFamily="2" charset="-122"/>
              </a:rPr>
              <a:t>亿美元</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比上一年增长</a:t>
            </a:r>
            <a:r>
              <a:rPr lang="en-US" altLang="zh-CN" sz="1050" dirty="0">
                <a:latin typeface="宋体" panose="02010600030101010101" pitchFamily="2" charset="-122"/>
                <a:ea typeface="宋体" panose="02010600030101010101" pitchFamily="2" charset="-122"/>
              </a:rPr>
              <a:t>15%)</a:t>
            </a:r>
            <a:r>
              <a:rPr lang="zh-CN" altLang="en-US" sz="1050" dirty="0">
                <a:latin typeface="宋体" panose="02010600030101010101" pitchFamily="2" charset="-122"/>
                <a:ea typeface="宋体" panose="02010600030101010101" pitchFamily="2" charset="-122"/>
              </a:rPr>
              <a:t>。</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9)2018</a:t>
            </a:r>
            <a:r>
              <a:rPr lang="zh-CN" altLang="en-US" sz="1050" dirty="0">
                <a:latin typeface="宋体" panose="02010600030101010101" pitchFamily="2" charset="-122"/>
                <a:ea typeface="宋体" panose="02010600030101010101" pitchFamily="2" charset="-122"/>
              </a:rPr>
              <a:t>年美国将有</a:t>
            </a:r>
            <a:r>
              <a:rPr lang="en-US" altLang="zh-CN" sz="1050" dirty="0">
                <a:latin typeface="宋体" panose="02010600030101010101" pitchFamily="2" charset="-122"/>
                <a:ea typeface="宋体" panose="02010600030101010101" pitchFamily="2" charset="-122"/>
              </a:rPr>
              <a:t>13</a:t>
            </a:r>
            <a:r>
              <a:rPr lang="zh-CN" altLang="en-US" sz="1050" dirty="0">
                <a:latin typeface="宋体" panose="02010600030101010101" pitchFamily="2" charset="-122"/>
                <a:ea typeface="宋体" panose="02010600030101010101" pitchFamily="2" charset="-122"/>
              </a:rPr>
              <a:t>吉瓦煤电机组</a:t>
            </a:r>
            <a:r>
              <a:rPr lang="zh-CN" altLang="en-US" sz="1050" dirty="0" smtClean="0">
                <a:latin typeface="宋体" panose="02010600030101010101" pitchFamily="2" charset="-122"/>
                <a:ea typeface="宋体" panose="02010600030101010101" pitchFamily="2" charset="-122"/>
              </a:rPr>
              <a:t>退役</a:t>
            </a:r>
            <a:endParaRPr lang="zh-CN" altLang="en-US" sz="1050" dirty="0">
              <a:latin typeface="宋体" panose="02010600030101010101" pitchFamily="2" charset="-122"/>
              <a:ea typeface="宋体" panose="02010600030101010101" pitchFamily="2" charset="-122"/>
            </a:endParaRPr>
          </a:p>
          <a:p>
            <a:pPr algn="just"/>
            <a:r>
              <a:rPr lang="zh-CN" altLang="en-US" sz="1050" dirty="0">
                <a:latin typeface="宋体" panose="02010600030101010101" pitchFamily="2" charset="-122"/>
                <a:ea typeface="宋体" panose="02010600030101010101" pitchFamily="2" charset="-122"/>
              </a:rPr>
              <a:t>尽管特朗普总统力挺煤炭，但是煤炭前景灰暗。在市场能源价格因素的作用下，</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年美国将有</a:t>
            </a:r>
            <a:r>
              <a:rPr lang="en-US" altLang="zh-CN" sz="1050" dirty="0">
                <a:latin typeface="宋体" panose="02010600030101010101" pitchFamily="2" charset="-122"/>
                <a:ea typeface="宋体" panose="02010600030101010101" pitchFamily="2" charset="-122"/>
              </a:rPr>
              <a:t>13</a:t>
            </a:r>
            <a:r>
              <a:rPr lang="zh-CN" altLang="en-US" sz="1050" dirty="0">
                <a:latin typeface="宋体" panose="02010600030101010101" pitchFamily="2" charset="-122"/>
                <a:ea typeface="宋体" panose="02010600030101010101" pitchFamily="2" charset="-122"/>
              </a:rPr>
              <a:t>吉瓦的煤电机组退役，而且美国联邦能源监管委员会</a:t>
            </a:r>
            <a:r>
              <a:rPr lang="en-US" altLang="zh-CN" sz="1050" dirty="0">
                <a:latin typeface="宋体" panose="02010600030101010101" pitchFamily="2" charset="-122"/>
                <a:ea typeface="宋体" panose="02010600030101010101" pitchFamily="2" charset="-122"/>
              </a:rPr>
              <a:t>(FERC)</a:t>
            </a:r>
            <a:r>
              <a:rPr lang="zh-CN" altLang="en-US" sz="1050" dirty="0">
                <a:latin typeface="宋体" panose="02010600030101010101" pitchFamily="2" charset="-122"/>
                <a:ea typeface="宋体" panose="02010600030101010101" pitchFamily="2" charset="-122"/>
              </a:rPr>
              <a:t>拒绝了美国能源部以能源安全名义提出的补贴煤电与核电厂的要求。</a:t>
            </a:r>
          </a:p>
          <a:p>
            <a:pPr algn="just"/>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10)2018</a:t>
            </a:r>
            <a:r>
              <a:rPr lang="zh-CN" altLang="en-US" sz="1050" dirty="0">
                <a:latin typeface="宋体" panose="02010600030101010101" pitchFamily="2" charset="-122"/>
                <a:ea typeface="宋体" panose="02010600030101010101" pitchFamily="2" charset="-122"/>
              </a:rPr>
              <a:t>年印度可再生能源发电新增装机</a:t>
            </a:r>
            <a:r>
              <a:rPr lang="en-US" altLang="zh-CN" sz="1050" dirty="0">
                <a:latin typeface="宋体" panose="02010600030101010101" pitchFamily="2" charset="-122"/>
                <a:ea typeface="宋体" panose="02010600030101010101" pitchFamily="2" charset="-122"/>
              </a:rPr>
              <a:t>10</a:t>
            </a:r>
            <a:r>
              <a:rPr lang="zh-CN" altLang="en-US" sz="1050" dirty="0">
                <a:latin typeface="宋体" panose="02010600030101010101" pitchFamily="2" charset="-122"/>
                <a:ea typeface="宋体" panose="02010600030101010101" pitchFamily="2" charset="-122"/>
              </a:rPr>
              <a:t>吉瓦，</a:t>
            </a:r>
            <a:r>
              <a:rPr lang="en-US" altLang="zh-CN" sz="1050" dirty="0">
                <a:latin typeface="宋体" panose="02010600030101010101" pitchFamily="2" charset="-122"/>
                <a:ea typeface="宋体" panose="02010600030101010101" pitchFamily="2" charset="-122"/>
              </a:rPr>
              <a:t>2019</a:t>
            </a:r>
            <a:r>
              <a:rPr lang="zh-CN" altLang="en-US" sz="1050" dirty="0">
                <a:latin typeface="宋体" panose="02010600030101010101" pitchFamily="2" charset="-122"/>
                <a:ea typeface="宋体" panose="02010600030101010101" pitchFamily="2" charset="-122"/>
              </a:rPr>
              <a:t>年以后前景</a:t>
            </a:r>
            <a:r>
              <a:rPr lang="zh-CN" altLang="en-US" sz="1050" dirty="0" smtClean="0">
                <a:latin typeface="宋体" panose="02010600030101010101" pitchFamily="2" charset="-122"/>
                <a:ea typeface="宋体" panose="02010600030101010101" pitchFamily="2" charset="-122"/>
              </a:rPr>
              <a:t>看好</a:t>
            </a:r>
            <a:endParaRPr lang="zh-CN" altLang="en-US"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2017</a:t>
            </a:r>
            <a:r>
              <a:rPr lang="zh-CN" altLang="en-US" sz="1050" dirty="0">
                <a:latin typeface="宋体" panose="02010600030101010101" pitchFamily="2" charset="-122"/>
                <a:ea typeface="宋体" panose="02010600030101010101" pitchFamily="2" charset="-122"/>
              </a:rPr>
              <a:t>年印度可再生能源发电新增装机</a:t>
            </a:r>
            <a:r>
              <a:rPr lang="en-US" altLang="zh-CN" sz="1050" dirty="0">
                <a:latin typeface="宋体" panose="02010600030101010101" pitchFamily="2" charset="-122"/>
                <a:ea typeface="宋体" panose="02010600030101010101" pitchFamily="2" charset="-122"/>
              </a:rPr>
              <a:t>12</a:t>
            </a:r>
            <a:r>
              <a:rPr lang="zh-CN" altLang="en-US" sz="1050" dirty="0">
                <a:latin typeface="宋体" panose="02010600030101010101" pitchFamily="2" charset="-122"/>
                <a:ea typeface="宋体" panose="02010600030101010101" pitchFamily="2" charset="-122"/>
              </a:rPr>
              <a:t>吉瓦，预计</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年可再生能源发电新增装机为</a:t>
            </a:r>
            <a:r>
              <a:rPr lang="en-US" altLang="zh-CN" sz="1050" dirty="0">
                <a:latin typeface="宋体" panose="02010600030101010101" pitchFamily="2" charset="-122"/>
                <a:ea typeface="宋体" panose="02010600030101010101" pitchFamily="2" charset="-122"/>
              </a:rPr>
              <a:t>10</a:t>
            </a:r>
            <a:r>
              <a:rPr lang="zh-CN" altLang="en-US" sz="1050" dirty="0">
                <a:latin typeface="宋体" panose="02010600030101010101" pitchFamily="2" charset="-122"/>
                <a:ea typeface="宋体" panose="02010600030101010101" pitchFamily="2" charset="-122"/>
              </a:rPr>
              <a:t>吉瓦，而</a:t>
            </a:r>
            <a:r>
              <a:rPr lang="en-US" altLang="zh-CN" sz="1050" dirty="0">
                <a:latin typeface="宋体" panose="02010600030101010101" pitchFamily="2" charset="-122"/>
                <a:ea typeface="宋体" panose="02010600030101010101" pitchFamily="2" charset="-122"/>
              </a:rPr>
              <a:t>2018</a:t>
            </a:r>
            <a:r>
              <a:rPr lang="zh-CN" altLang="en-US" sz="1050" dirty="0">
                <a:latin typeface="宋体" panose="02010600030101010101" pitchFamily="2" charset="-122"/>
                <a:ea typeface="宋体" panose="02010600030101010101" pitchFamily="2" charset="-122"/>
              </a:rPr>
              <a:t>年化石能源发电装机可达</a:t>
            </a:r>
            <a:r>
              <a:rPr lang="en-US" altLang="zh-CN" sz="1050" dirty="0">
                <a:latin typeface="宋体" panose="02010600030101010101" pitchFamily="2" charset="-122"/>
                <a:ea typeface="宋体" panose="02010600030101010101" pitchFamily="2" charset="-122"/>
              </a:rPr>
              <a:t>13</a:t>
            </a:r>
            <a:r>
              <a:rPr lang="zh-CN" altLang="en-US" sz="1050" dirty="0">
                <a:latin typeface="宋体" panose="02010600030101010101" pitchFamily="2" charset="-122"/>
                <a:ea typeface="宋体" panose="02010600030101010101" pitchFamily="2" charset="-122"/>
              </a:rPr>
              <a:t>吉瓦。但是，预计</a:t>
            </a:r>
            <a:r>
              <a:rPr lang="en-US" altLang="zh-CN" sz="1050" dirty="0">
                <a:latin typeface="宋体" panose="02010600030101010101" pitchFamily="2" charset="-122"/>
                <a:ea typeface="宋体" panose="02010600030101010101" pitchFamily="2" charset="-122"/>
              </a:rPr>
              <a:t>2019</a:t>
            </a:r>
            <a:r>
              <a:rPr lang="zh-CN" altLang="en-US" sz="1050" dirty="0">
                <a:latin typeface="宋体" panose="02010600030101010101" pitchFamily="2" charset="-122"/>
                <a:ea typeface="宋体" panose="02010600030101010101" pitchFamily="2" charset="-122"/>
              </a:rPr>
              <a:t>年以后印度可再生能源发电装机将超过化石能源发电装机。</a:t>
            </a:r>
            <a:endParaRPr lang="en-US" altLang="zh-CN" sz="1050" dirty="0">
              <a:latin typeface="+mj-ea"/>
              <a:ea typeface="+mj-ea"/>
              <a:cs typeface="Times New Roman" pitchFamily="18" charset="0"/>
            </a:endParaRPr>
          </a:p>
        </p:txBody>
      </p:sp>
      <p:sp>
        <p:nvSpPr>
          <p:cNvPr id="8" name="矩形 7"/>
          <p:cNvSpPr/>
          <p:nvPr/>
        </p:nvSpPr>
        <p:spPr>
          <a:xfrm>
            <a:off x="5095018" y="8857204"/>
            <a:ext cx="1502334" cy="246221"/>
          </a:xfrm>
          <a:prstGeom prst="rect">
            <a:avLst/>
          </a:prstGeom>
        </p:spPr>
        <p:txBody>
          <a:bodyPr wrap="none">
            <a:spAutoFit/>
          </a:bodyPr>
          <a:lstStyle/>
          <a:p>
            <a:r>
              <a:rPr lang="zh-CN" altLang="en-US" sz="1000" dirty="0"/>
              <a:t>来源： 国际能源小数据</a:t>
            </a:r>
            <a:endParaRPr lang="en-US" altLang="zh-CN" sz="1000" dirty="0"/>
          </a:p>
        </p:txBody>
      </p:sp>
      <p:sp>
        <p:nvSpPr>
          <p:cNvPr id="7" name="TextBox 54"/>
          <p:cNvSpPr txBox="1">
            <a:spLocks noChangeArrowheads="1"/>
          </p:cNvSpPr>
          <p:nvPr/>
        </p:nvSpPr>
        <p:spPr bwMode="auto">
          <a:xfrm>
            <a:off x="0" y="9629775"/>
            <a:ext cx="6858000" cy="276225"/>
          </a:xfrm>
          <a:prstGeom prst="rect">
            <a:avLst/>
          </a:prstGeom>
          <a:noFill/>
          <a:ln w="9525">
            <a:noFill/>
            <a:miter lim="800000"/>
            <a:headEnd/>
            <a:tailEnd/>
          </a:ln>
        </p:spPr>
        <p:txBody>
          <a:bodyPr>
            <a:spAutoFit/>
          </a:bodyPr>
          <a:lstStyle/>
          <a:p>
            <a:r>
              <a:rPr lang="en-US" altLang="zh-CN" sz="1200" b="1" dirty="0">
                <a:ea typeface="方正报宋_GBK"/>
                <a:cs typeface="Arial" charset="0"/>
              </a:rPr>
              <a:t>  ˂ </a:t>
            </a:r>
            <a:r>
              <a:rPr lang="en-US" altLang="zh-CN" sz="1200" b="1" dirty="0" smtClean="0">
                <a:ea typeface="方正报宋_GBK"/>
                <a:cs typeface="Arial" charset="0"/>
              </a:rPr>
              <a:t>2 </a:t>
            </a:r>
            <a:r>
              <a:rPr lang="en-US" altLang="zh-CN" sz="1200" b="1" dirty="0">
                <a:ea typeface="方正报宋_GBK"/>
                <a:cs typeface="Arial" charset="0"/>
              </a:rPr>
              <a:t>˃   </a:t>
            </a:r>
            <a:r>
              <a:rPr lang="zh-CN" altLang="en-US" sz="1200" b="1" dirty="0">
                <a:ea typeface="方正报宋_GBK"/>
                <a:cs typeface="Arial" charset="0"/>
              </a:rPr>
              <a:t>新闻热点</a:t>
            </a:r>
            <a:r>
              <a:rPr lang="zh-CN" altLang="en-US" sz="1200" b="1" dirty="0" smtClean="0">
                <a:ea typeface="方正报宋_GBK"/>
                <a:cs typeface="Arial" charset="0"/>
              </a:rPr>
              <a:t>                                   </a:t>
            </a:r>
            <a:r>
              <a:rPr lang="zh-CN" altLang="en-US" sz="1200" b="1" dirty="0">
                <a:ea typeface="方正姚体" pitchFamily="2" charset="-122"/>
                <a:cs typeface="Arial" charset="0"/>
              </a:rPr>
              <a:t>能  源  信  息                                        </a:t>
            </a:r>
            <a:r>
              <a:rPr lang="en-US" altLang="zh-CN" sz="1200" b="1" dirty="0" smtClean="0">
                <a:ea typeface="方正报宋_GBK"/>
                <a:cs typeface="Arial" charset="0"/>
              </a:rPr>
              <a:t>2018</a:t>
            </a:r>
            <a:r>
              <a:rPr lang="zh-CN" altLang="en-US" sz="1200" b="1" dirty="0" smtClean="0">
                <a:ea typeface="方正报宋_GBK"/>
                <a:cs typeface="Arial" charset="0"/>
              </a:rPr>
              <a:t>年</a:t>
            </a:r>
            <a:r>
              <a:rPr lang="en-US" altLang="zh-CN" sz="1200" b="1" dirty="0" smtClean="0">
                <a:ea typeface="方正报宋_GBK"/>
                <a:cs typeface="Arial" charset="0"/>
              </a:rPr>
              <a:t>2</a:t>
            </a:r>
            <a:r>
              <a:rPr lang="zh-CN" altLang="en-US" sz="1200" b="1" dirty="0" smtClean="0">
                <a:ea typeface="方正报宋_GBK"/>
                <a:cs typeface="Arial" charset="0"/>
              </a:rPr>
              <a:t>月</a:t>
            </a:r>
            <a:r>
              <a:rPr lang="zh-CN" altLang="zh-CN" sz="1200" b="1" dirty="0" smtClean="0">
                <a:ea typeface="方正报宋_GBK"/>
                <a:cs typeface="Arial" charset="0"/>
              </a:rPr>
              <a:t>1</a:t>
            </a:r>
            <a:r>
              <a:rPr lang="en-US" altLang="zh-CN" sz="1200" b="1" dirty="0" smtClean="0">
                <a:ea typeface="方正报宋_GBK"/>
                <a:cs typeface="Arial" charset="0"/>
              </a:rPr>
              <a:t>3</a:t>
            </a:r>
            <a:r>
              <a:rPr lang="zh-CN" altLang="en-US" sz="1200" b="1" dirty="0" smtClean="0">
                <a:ea typeface="方正报宋_GBK"/>
                <a:cs typeface="Arial" charset="0"/>
              </a:rPr>
              <a:t>日 </a:t>
            </a:r>
            <a:r>
              <a:rPr lang="zh-CN" altLang="en-US" sz="1200" b="1" dirty="0" smtClean="0">
                <a:ea typeface="方正姚体" pitchFamily="2" charset="-122"/>
                <a:cs typeface="Arial" charset="0"/>
              </a:rPr>
              <a:t>  </a:t>
            </a:r>
            <a:endParaRPr lang="zh-CN" altLang="en-US" sz="1200" b="1" dirty="0">
              <a:ea typeface="方正姚体" pitchFamily="2" charset="-122"/>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6"/>
          <p:cNvSpPr>
            <a:spLocks noChangeArrowheads="1"/>
          </p:cNvSpPr>
          <p:nvPr/>
        </p:nvSpPr>
        <p:spPr bwMode="auto">
          <a:xfrm>
            <a:off x="647700" y="200472"/>
            <a:ext cx="5589588" cy="338137"/>
          </a:xfrm>
          <a:prstGeom prst="rect">
            <a:avLst/>
          </a:prstGeom>
          <a:noFill/>
          <a:ln w="9525">
            <a:noFill/>
            <a:miter lim="800000"/>
            <a:headEnd/>
            <a:tailEnd/>
          </a:ln>
        </p:spPr>
        <p:txBody>
          <a:bodyPr anchor="ctr">
            <a:spAutoFit/>
          </a:bodyPr>
          <a:lstStyle/>
          <a:p>
            <a:pPr algn="ctr"/>
            <a:r>
              <a:rPr lang="zh-CN" altLang="en-US" sz="1600" b="1" dirty="0" smtClean="0">
                <a:latin typeface="Franklin Gothic Book"/>
                <a:ea typeface="黑体" pitchFamily="49" charset="-122"/>
              </a:rPr>
              <a:t>近期新能源大事记</a:t>
            </a:r>
            <a:endParaRPr lang="zh-CN" altLang="zh-CN" sz="1600" b="1" dirty="0">
              <a:latin typeface="隶书" pitchFamily="49" charset="-122"/>
              <a:ea typeface="隶书" pitchFamily="49" charset="-122"/>
            </a:endParaRPr>
          </a:p>
        </p:txBody>
      </p:sp>
      <p:sp>
        <p:nvSpPr>
          <p:cNvPr id="14339" name="TextBox 39"/>
          <p:cNvSpPr txBox="1">
            <a:spLocks noChangeArrowheads="1"/>
          </p:cNvSpPr>
          <p:nvPr/>
        </p:nvSpPr>
        <p:spPr bwMode="auto">
          <a:xfrm>
            <a:off x="0" y="9629775"/>
            <a:ext cx="6858000" cy="276225"/>
          </a:xfrm>
          <a:prstGeom prst="rect">
            <a:avLst/>
          </a:prstGeom>
          <a:noFill/>
          <a:ln w="9525">
            <a:noFill/>
            <a:miter lim="800000"/>
            <a:headEnd/>
            <a:tailEnd/>
          </a:ln>
        </p:spPr>
        <p:txBody>
          <a:bodyPr>
            <a:spAutoFit/>
          </a:bodyPr>
          <a:lstStyle/>
          <a:p>
            <a:r>
              <a:rPr lang="en-US" altLang="zh-CN" sz="1200" b="1" dirty="0">
                <a:ea typeface="方正报宋_GBK"/>
                <a:cs typeface="Arial" charset="0"/>
              </a:rPr>
              <a:t>  ˂ 3 ˃   </a:t>
            </a:r>
            <a:r>
              <a:rPr lang="zh-CN" altLang="en-US" sz="1200" b="1" dirty="0">
                <a:ea typeface="方正报宋_GBK"/>
                <a:cs typeface="Arial" charset="0"/>
              </a:rPr>
              <a:t>新能源与环保</a:t>
            </a:r>
            <a:r>
              <a:rPr lang="en-US" altLang="zh-CN" sz="1200" b="1" dirty="0">
                <a:ea typeface="方正报宋_GBK"/>
                <a:cs typeface="Arial" charset="0"/>
              </a:rPr>
              <a:t>                                  </a:t>
            </a:r>
            <a:r>
              <a:rPr lang="zh-CN" altLang="en-US" sz="1200" b="1" dirty="0">
                <a:ea typeface="方正姚体" pitchFamily="2" charset="-122"/>
                <a:cs typeface="Arial" charset="0"/>
              </a:rPr>
              <a:t>能  源  信  息 </a:t>
            </a:r>
            <a:r>
              <a:rPr lang="zh-CN" altLang="en-US" sz="1200" b="1" dirty="0" smtClean="0">
                <a:ea typeface="方正姚体" pitchFamily="2" charset="-122"/>
                <a:cs typeface="Arial" charset="0"/>
              </a:rPr>
              <a:t>                                       </a:t>
            </a:r>
            <a:r>
              <a:rPr lang="en-US" altLang="zh-CN" sz="1200" b="1" dirty="0">
                <a:ea typeface="方正报宋_GBK"/>
                <a:cs typeface="Arial" charset="0"/>
              </a:rPr>
              <a:t>2018</a:t>
            </a:r>
            <a:r>
              <a:rPr lang="zh-CN" altLang="en-US" sz="1200" b="1" dirty="0">
                <a:ea typeface="方正报宋_GBK"/>
                <a:cs typeface="Arial" charset="0"/>
              </a:rPr>
              <a:t>年</a:t>
            </a:r>
            <a:r>
              <a:rPr lang="en-US" altLang="zh-CN" sz="1200" b="1" dirty="0">
                <a:ea typeface="方正报宋_GBK"/>
                <a:cs typeface="Arial" charset="0"/>
              </a:rPr>
              <a:t>2</a:t>
            </a:r>
            <a:r>
              <a:rPr lang="zh-CN" altLang="en-US" sz="1200" b="1" dirty="0">
                <a:ea typeface="方正报宋_GBK"/>
                <a:cs typeface="Arial" charset="0"/>
              </a:rPr>
              <a:t>月</a:t>
            </a:r>
            <a:r>
              <a:rPr lang="en-US" altLang="zh-CN" sz="1200" b="1" dirty="0">
                <a:ea typeface="方正报宋_GBK"/>
                <a:cs typeface="Arial" charset="0"/>
              </a:rPr>
              <a:t>13</a:t>
            </a:r>
            <a:r>
              <a:rPr lang="zh-CN" altLang="en-US" sz="1200" b="1" dirty="0">
                <a:ea typeface="方正报宋_GBK"/>
                <a:cs typeface="Arial" charset="0"/>
              </a:rPr>
              <a:t>日 </a:t>
            </a:r>
            <a:endParaRPr lang="zh-CN" altLang="en-US" sz="1200" b="1" dirty="0">
              <a:ea typeface="方正姚体" pitchFamily="2" charset="-122"/>
              <a:cs typeface="Arial" charset="0"/>
            </a:endParaRPr>
          </a:p>
        </p:txBody>
      </p:sp>
      <p:sp>
        <p:nvSpPr>
          <p:cNvPr id="41" name="矩形 40"/>
          <p:cNvSpPr/>
          <p:nvPr/>
        </p:nvSpPr>
        <p:spPr>
          <a:xfrm>
            <a:off x="260648" y="602323"/>
            <a:ext cx="3103735" cy="246221"/>
          </a:xfrm>
          <a:prstGeom prst="rect">
            <a:avLst/>
          </a:prstGeom>
        </p:spPr>
        <p:txBody>
          <a:bodyPr wrap="none">
            <a:spAutoFit/>
          </a:bodyPr>
          <a:lstStyle/>
          <a:p>
            <a:pPr>
              <a:defRPr/>
            </a:pPr>
            <a:r>
              <a:rPr lang="en-US" altLang="zh-CN" sz="1000" b="1" dirty="0">
                <a:effectLst>
                  <a:outerShdw blurRad="38100" dist="38100" dir="2700000" algn="tl">
                    <a:srgbClr val="C0C0C0"/>
                  </a:outerShdw>
                </a:effectLst>
                <a:latin typeface="Times New Roman" pitchFamily="18" charset="0"/>
                <a:ea typeface="微软雅黑" pitchFamily="34" charset="-122"/>
                <a:cs typeface="Times New Roman" pitchFamily="18" charset="0"/>
              </a:rPr>
              <a:t>【1</a:t>
            </a:r>
            <a:r>
              <a:rPr lang="en-US" altLang="zh-CN" sz="1000" b="1" dirty="0" smtClean="0">
                <a:effectLst>
                  <a:outerShdw blurRad="38100" dist="38100" dir="2700000" algn="tl">
                    <a:srgbClr val="C0C0C0"/>
                  </a:outerShdw>
                </a:effectLst>
                <a:latin typeface="Times New Roman" pitchFamily="18" charset="0"/>
                <a:ea typeface="微软雅黑" pitchFamily="34" charset="-122"/>
                <a:cs typeface="Times New Roman" pitchFamily="18" charset="0"/>
              </a:rPr>
              <a:t>】</a:t>
            </a:r>
            <a:r>
              <a:rPr lang="zh-CN" altLang="en-US" sz="1000" dirty="0"/>
              <a:t>中国拟保留新能源汽车地方补贴 不超中央</a:t>
            </a:r>
            <a:r>
              <a:rPr lang="en-US" altLang="zh-CN" sz="1000" dirty="0"/>
              <a:t>50%</a:t>
            </a:r>
            <a:endParaRPr lang="zh-CN" altLang="en-US" sz="1000" b="1" dirty="0">
              <a:effectLst>
                <a:outerShdw blurRad="38100" dist="38100" dir="2700000" algn="tl">
                  <a:srgbClr val="C0C0C0"/>
                </a:outerShdw>
              </a:effectLst>
              <a:latin typeface="Times New Roman" pitchFamily="18" charset="0"/>
              <a:ea typeface="微软雅黑" pitchFamily="34" charset="-122"/>
              <a:cs typeface="Times New Roman" pitchFamily="18" charset="0"/>
            </a:endParaRPr>
          </a:p>
        </p:txBody>
      </p:sp>
      <p:sp>
        <p:nvSpPr>
          <p:cNvPr id="54" name="矩形 53"/>
          <p:cNvSpPr/>
          <p:nvPr/>
        </p:nvSpPr>
        <p:spPr>
          <a:xfrm>
            <a:off x="260648" y="3584848"/>
            <a:ext cx="3744912" cy="246221"/>
          </a:xfrm>
          <a:prstGeom prst="rect">
            <a:avLst/>
          </a:prstGeom>
        </p:spPr>
        <p:txBody>
          <a:bodyPr>
            <a:spAutoFit/>
          </a:bodyPr>
          <a:lstStyle/>
          <a:p>
            <a:pPr>
              <a:defRPr/>
            </a:pPr>
            <a:r>
              <a:rPr lang="en-US" altLang="zh-CN" sz="1000" b="1" dirty="0" smtClean="0">
                <a:effectLst>
                  <a:outerShdw blurRad="38100" dist="38100" dir="2700000" algn="tl">
                    <a:srgbClr val="C0C0C0"/>
                  </a:outerShdw>
                </a:effectLst>
                <a:latin typeface="Times New Roman" pitchFamily="18" charset="0"/>
                <a:ea typeface="微软雅黑" pitchFamily="34" charset="-122"/>
                <a:cs typeface="Times New Roman" pitchFamily="18" charset="0"/>
              </a:rPr>
              <a:t>【2】</a:t>
            </a:r>
            <a:r>
              <a:rPr lang="zh-CN" altLang="en-US" sz="1000" b="1" dirty="0">
                <a:effectLst>
                  <a:outerShdw blurRad="38100" dist="38100" dir="2700000" algn="tl">
                    <a:srgbClr val="C0C0C0"/>
                  </a:outerShdw>
                </a:effectLst>
                <a:latin typeface="Times New Roman" pitchFamily="18" charset="0"/>
                <a:ea typeface="微软雅黑" pitchFamily="34" charset="-122"/>
                <a:cs typeface="Times New Roman" pitchFamily="18" charset="0"/>
              </a:rPr>
              <a:t> </a:t>
            </a:r>
            <a:r>
              <a:rPr lang="zh-CN" altLang="en-US" sz="1000" dirty="0"/>
              <a:t>“十三五”光伏重点工程：光伏扶贫总规模</a:t>
            </a:r>
            <a:r>
              <a:rPr lang="en-US" altLang="zh-CN" sz="1000" dirty="0"/>
              <a:t>15GW</a:t>
            </a:r>
            <a:endParaRPr lang="zh-CN" altLang="en-US" dirty="0">
              <a:ea typeface="微软雅黑" pitchFamily="34" charset="-122"/>
              <a:cs typeface="Times New Roman" pitchFamily="18" charset="0"/>
            </a:endParaRPr>
          </a:p>
        </p:txBody>
      </p:sp>
      <p:cxnSp>
        <p:nvCxnSpPr>
          <p:cNvPr id="56" name="直接连接符 55"/>
          <p:cNvCxnSpPr/>
          <p:nvPr/>
        </p:nvCxnSpPr>
        <p:spPr>
          <a:xfrm flipV="1">
            <a:off x="260648" y="920552"/>
            <a:ext cx="6408738" cy="0"/>
          </a:xfrm>
          <a:prstGeom prst="line">
            <a:avLst/>
          </a:prstGeom>
          <a:ln w="19050" cmpd="sng">
            <a:solidFill>
              <a:srgbClr val="FF0000"/>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32656" y="3975085"/>
            <a:ext cx="6408738" cy="0"/>
          </a:xfrm>
          <a:prstGeom prst="line">
            <a:avLst/>
          </a:prstGeom>
          <a:ln w="19050" cmpd="sng">
            <a:solidFill>
              <a:srgbClr val="00B0F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230471" y="9418076"/>
            <a:ext cx="1534394" cy="215444"/>
          </a:xfrm>
          <a:prstGeom prst="rect">
            <a:avLst/>
          </a:prstGeom>
          <a:noFill/>
        </p:spPr>
        <p:txBody>
          <a:bodyPr wrap="none" rtlCol="0">
            <a:spAutoFit/>
          </a:bodyPr>
          <a:lstStyle/>
          <a:p>
            <a:r>
              <a:rPr lang="zh-CN" altLang="en-US" sz="800" dirty="0" smtClean="0">
                <a:latin typeface="+mj-ea"/>
                <a:ea typeface="+mj-ea"/>
              </a:rPr>
              <a:t>以上内容摘自</a:t>
            </a:r>
            <a:r>
              <a:rPr lang="en-US" altLang="zh-CN" sz="800" dirty="0" smtClean="0">
                <a:latin typeface="+mj-ea"/>
                <a:ea typeface="+mj-ea"/>
              </a:rPr>
              <a:t>——</a:t>
            </a:r>
            <a:r>
              <a:rPr lang="zh-CN" altLang="en-US" sz="800" dirty="0" smtClean="0">
                <a:latin typeface="+mj-ea"/>
                <a:ea typeface="+mj-ea"/>
              </a:rPr>
              <a:t>中国能源网</a:t>
            </a:r>
            <a:endParaRPr lang="zh-CN" altLang="en-US" sz="800" dirty="0">
              <a:latin typeface="+mj-ea"/>
              <a:ea typeface="+mj-ea"/>
            </a:endParaRPr>
          </a:p>
        </p:txBody>
      </p:sp>
      <p:sp>
        <p:nvSpPr>
          <p:cNvPr id="2" name="矩形 1"/>
          <p:cNvSpPr/>
          <p:nvPr/>
        </p:nvSpPr>
        <p:spPr>
          <a:xfrm>
            <a:off x="296652" y="4016896"/>
            <a:ext cx="6336730" cy="2092881"/>
          </a:xfrm>
          <a:prstGeom prst="rect">
            <a:avLst/>
          </a:prstGeom>
        </p:spPr>
        <p:txBody>
          <a:bodyPr wrap="square">
            <a:spAutoFit/>
          </a:bodyPr>
          <a:lstStyle/>
          <a:p>
            <a:pPr algn="just"/>
            <a:r>
              <a:rPr lang="zh-CN" altLang="en-US" sz="1000" dirty="0" smtClean="0"/>
              <a:t>       据</a:t>
            </a:r>
            <a:r>
              <a:rPr lang="zh-CN" altLang="en-US" sz="1000" dirty="0"/>
              <a:t>媒体消息国家能源局于12月15日向各省(自治区、直辖市)发改委能源局等有关部门下发《太阳能利用十三五发展规划征求意见稿》(简称意见稿)，要求于12月30日前将书面意见反馈至国家能源局新能源司。意见稿已出，正式发布日还会远吗</a:t>
            </a:r>
            <a:r>
              <a:rPr lang="zh-CN" altLang="en-US" sz="1000" dirty="0" smtClean="0"/>
              <a:t>?</a:t>
            </a:r>
            <a:endParaRPr lang="zh-CN" altLang="en-US" sz="1000" dirty="0"/>
          </a:p>
          <a:p>
            <a:pPr algn="just"/>
            <a:r>
              <a:rPr lang="zh-CN" altLang="en-US" sz="1000" dirty="0" smtClean="0"/>
              <a:t>       业内</a:t>
            </a:r>
            <a:r>
              <a:rPr lang="zh-CN" altLang="en-US" sz="1000" dirty="0"/>
              <a:t>人士透露，光伏扶贫被列为重点工程之一，意见稿规划“十三五”时期光伏扶贫工程总规模15GW。每年建设规模约3GW，占全国年新增光伏发电装机的20%，占全国光伏电池产量的10%</a:t>
            </a:r>
            <a:r>
              <a:rPr lang="zh-CN" altLang="en-US" sz="1000" dirty="0" smtClean="0"/>
              <a:t>。</a:t>
            </a:r>
            <a:endParaRPr lang="zh-CN" altLang="en-US" sz="1000" dirty="0"/>
          </a:p>
          <a:p>
            <a:pPr algn="just"/>
            <a:r>
              <a:rPr lang="zh-CN" altLang="en-US" sz="1000" dirty="0" smtClean="0"/>
              <a:t>      “十三五”</a:t>
            </a:r>
            <a:r>
              <a:rPr lang="zh-CN" altLang="en-US" sz="1000" dirty="0"/>
              <a:t>期间，我国将在太阳能年利用小时数1000以上的国家级贫困县中全面开展光伏扶贫工程，覆盖已建档立卡的无劳动能力约300万贫困户,为贫困户带来每户每年至少3000元的现金收入</a:t>
            </a:r>
            <a:r>
              <a:rPr lang="zh-CN" altLang="en-US" sz="1000" dirty="0" smtClean="0"/>
              <a:t>。</a:t>
            </a:r>
            <a:endParaRPr lang="zh-CN" altLang="en-US" sz="1000" dirty="0"/>
          </a:p>
          <a:p>
            <a:pPr algn="just"/>
            <a:r>
              <a:rPr lang="zh-CN" altLang="en-US" sz="1000" dirty="0"/>
              <a:t>在符合条件的贫困地区加快实施光伏扶贫工程，力争覆盖特困户家庭。据悉，分布式扶贫规模达到5GW;按平均每家庭3KW计算，将实现166万个家庭屋顶分布式项目</a:t>
            </a:r>
            <a:r>
              <a:rPr lang="zh-CN" altLang="en-US" sz="1000" dirty="0" smtClean="0"/>
              <a:t>。</a:t>
            </a:r>
            <a:endParaRPr lang="zh-CN" altLang="en-US" sz="1000" dirty="0"/>
          </a:p>
          <a:p>
            <a:pPr algn="just"/>
            <a:r>
              <a:rPr lang="zh-CN" altLang="en-US" sz="1000" dirty="0" smtClean="0"/>
              <a:t>      此外</a:t>
            </a:r>
            <a:r>
              <a:rPr lang="zh-CN" altLang="en-US" sz="1000" dirty="0"/>
              <a:t>，结合国家扶贫工作要求,在山西中南部等贫困较集中地区建设大型光伏扶贫电站示范基地，除去</a:t>
            </a:r>
            <a:r>
              <a:rPr lang="en-US" altLang="zh-CN" sz="1000" dirty="0"/>
              <a:t>5GW</a:t>
            </a:r>
            <a:r>
              <a:rPr lang="zh-CN" altLang="en-US" sz="1000" dirty="0"/>
              <a:t>的分布式，地面扶贫项目总规模预计有</a:t>
            </a:r>
            <a:r>
              <a:rPr lang="en-US" altLang="zh-CN" sz="1000" dirty="0"/>
              <a:t>10GW</a:t>
            </a:r>
            <a:r>
              <a:rPr lang="zh-CN" altLang="en-US" sz="1000" dirty="0"/>
              <a:t>左右。</a:t>
            </a:r>
          </a:p>
          <a:p>
            <a:pPr algn="just"/>
            <a:endParaRPr lang="en-US" altLang="zh-CN" sz="1000" b="1" dirty="0" smtClean="0"/>
          </a:p>
          <a:p>
            <a:pPr algn="just"/>
            <a:r>
              <a:rPr lang="zh-CN" altLang="en-US" sz="1000" b="1" dirty="0" smtClean="0"/>
              <a:t>光</a:t>
            </a:r>
            <a:r>
              <a:rPr lang="zh-CN" altLang="en-US" sz="1000" b="1" dirty="0"/>
              <a:t>伏扶贫领跑者：光伏易扶贫项目</a:t>
            </a:r>
            <a:r>
              <a:rPr lang="zh-CN" altLang="en-US" sz="1000" b="1" dirty="0" smtClean="0"/>
              <a:t>一览</a:t>
            </a:r>
            <a:endParaRPr lang="en-US" altLang="zh-CN" sz="1000" b="1" dirty="0" smtClean="0"/>
          </a:p>
        </p:txBody>
      </p:sp>
      <p:pic>
        <p:nvPicPr>
          <p:cNvPr id="3" name="图片 2"/>
          <p:cNvPicPr>
            <a:picLocks noChangeAspect="1"/>
          </p:cNvPicPr>
          <p:nvPr/>
        </p:nvPicPr>
        <p:blipFill>
          <a:blip r:embed="rId2"/>
          <a:stretch>
            <a:fillRect/>
          </a:stretch>
        </p:blipFill>
        <p:spPr>
          <a:xfrm>
            <a:off x="404664" y="6177136"/>
            <a:ext cx="1866998" cy="1368000"/>
          </a:xfrm>
          <a:prstGeom prst="rect">
            <a:avLst/>
          </a:prstGeom>
        </p:spPr>
      </p:pic>
      <p:pic>
        <p:nvPicPr>
          <p:cNvPr id="5" name="图片 4"/>
          <p:cNvPicPr>
            <a:picLocks noChangeAspect="1"/>
          </p:cNvPicPr>
          <p:nvPr/>
        </p:nvPicPr>
        <p:blipFill>
          <a:blip r:embed="rId3"/>
          <a:stretch>
            <a:fillRect/>
          </a:stretch>
        </p:blipFill>
        <p:spPr>
          <a:xfrm>
            <a:off x="2564904" y="6177136"/>
            <a:ext cx="1997465" cy="1368000"/>
          </a:xfrm>
          <a:prstGeom prst="rect">
            <a:avLst/>
          </a:prstGeom>
        </p:spPr>
      </p:pic>
      <p:pic>
        <p:nvPicPr>
          <p:cNvPr id="1026" name="Picture 2"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596" y="6177136"/>
            <a:ext cx="1852786" cy="1368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32656" y="7545136"/>
            <a:ext cx="3429000" cy="246221"/>
          </a:xfrm>
          <a:prstGeom prst="rect">
            <a:avLst/>
          </a:prstGeom>
        </p:spPr>
        <p:txBody>
          <a:bodyPr>
            <a:spAutoFit/>
          </a:bodyPr>
          <a:lstStyle/>
          <a:p>
            <a:r>
              <a:rPr lang="zh-CN" altLang="en-US" sz="1000" dirty="0"/>
              <a:t>邳州市光伏发电扶贫项目二期工程</a:t>
            </a:r>
          </a:p>
        </p:txBody>
      </p:sp>
      <p:sp>
        <p:nvSpPr>
          <p:cNvPr id="14" name="矩形 13"/>
          <p:cNvSpPr/>
          <p:nvPr/>
        </p:nvSpPr>
        <p:spPr>
          <a:xfrm>
            <a:off x="2491972" y="7545136"/>
            <a:ext cx="3429000" cy="246221"/>
          </a:xfrm>
          <a:prstGeom prst="rect">
            <a:avLst/>
          </a:prstGeom>
        </p:spPr>
        <p:txBody>
          <a:bodyPr>
            <a:spAutoFit/>
          </a:bodyPr>
          <a:lstStyle/>
          <a:p>
            <a:r>
              <a:rPr lang="zh-CN" altLang="en-US" sz="1000" dirty="0"/>
              <a:t>邳州</a:t>
            </a:r>
            <a:r>
              <a:rPr lang="en-US" altLang="zh-CN" sz="1000" dirty="0"/>
              <a:t>400KW</a:t>
            </a:r>
            <a:r>
              <a:rPr lang="zh-CN" altLang="en-US" sz="1000" dirty="0"/>
              <a:t>光伏发电系统一期工程</a:t>
            </a:r>
          </a:p>
        </p:txBody>
      </p:sp>
      <p:sp>
        <p:nvSpPr>
          <p:cNvPr id="15" name="矩形 14"/>
          <p:cNvSpPr/>
          <p:nvPr/>
        </p:nvSpPr>
        <p:spPr>
          <a:xfrm>
            <a:off x="4878317" y="7558265"/>
            <a:ext cx="3429000" cy="246221"/>
          </a:xfrm>
          <a:prstGeom prst="rect">
            <a:avLst/>
          </a:prstGeom>
        </p:spPr>
        <p:txBody>
          <a:bodyPr>
            <a:spAutoFit/>
          </a:bodyPr>
          <a:lstStyle/>
          <a:p>
            <a:r>
              <a:rPr lang="zh-CN" altLang="en-US" sz="1000" dirty="0"/>
              <a:t>淮安</a:t>
            </a:r>
            <a:r>
              <a:rPr lang="en-US" altLang="zh-CN" sz="1000" dirty="0"/>
              <a:t>500KW</a:t>
            </a:r>
            <a:r>
              <a:rPr lang="zh-CN" altLang="en-US" sz="1000" dirty="0"/>
              <a:t>光伏发电系统</a:t>
            </a:r>
          </a:p>
        </p:txBody>
      </p:sp>
      <p:sp>
        <p:nvSpPr>
          <p:cNvPr id="7" name="矩形 6"/>
          <p:cNvSpPr/>
          <p:nvPr/>
        </p:nvSpPr>
        <p:spPr>
          <a:xfrm>
            <a:off x="312413" y="7858288"/>
            <a:ext cx="6320969" cy="1631216"/>
          </a:xfrm>
          <a:prstGeom prst="rect">
            <a:avLst/>
          </a:prstGeom>
        </p:spPr>
        <p:txBody>
          <a:bodyPr wrap="square">
            <a:spAutoFit/>
          </a:bodyPr>
          <a:lstStyle/>
          <a:p>
            <a:pPr algn="just"/>
            <a:r>
              <a:rPr lang="zh-CN" altLang="en-US" sz="1000" dirty="0" smtClean="0"/>
              <a:t>        邳</a:t>
            </a:r>
            <a:r>
              <a:rPr lang="zh-CN" altLang="en-US" sz="1000" dirty="0"/>
              <a:t>州市光伏发电扶贫项目二期</a:t>
            </a:r>
            <a:r>
              <a:rPr lang="zh-CN" altLang="en-US" sz="1000" dirty="0" smtClean="0"/>
              <a:t>工程装机容量</a:t>
            </a:r>
            <a:r>
              <a:rPr lang="zh-CN" altLang="en-US" sz="1000" dirty="0"/>
              <a:t>360KW，项目安装在整个小区内，包含居民楼、小学、幼儿园、社区办公楼等，二期项目共覆盖18栋居民楼。并网后预计年发电518400度，按照1.2元/千瓦时的卖电电价，每年发电收益可达63万。当地政府表示，每年会拨出部分收入供该社区做惠民服务，余下收入会投放到当地的基础设施建设和社保服务，帮助有困难的居民</a:t>
            </a:r>
            <a:r>
              <a:rPr lang="zh-CN" altLang="en-US" sz="1000" dirty="0" smtClean="0"/>
              <a:t>。</a:t>
            </a:r>
            <a:endParaRPr lang="en-US" altLang="zh-CN" sz="1000" dirty="0" smtClean="0"/>
          </a:p>
          <a:p>
            <a:pPr algn="just"/>
            <a:r>
              <a:rPr lang="zh-CN" altLang="en-US" sz="1000" dirty="0" smtClean="0"/>
              <a:t>       邳</a:t>
            </a:r>
            <a:r>
              <a:rPr lang="zh-CN" altLang="en-US" sz="1000" dirty="0"/>
              <a:t>州</a:t>
            </a:r>
            <a:r>
              <a:rPr lang="en-US" altLang="zh-CN" sz="1000" dirty="0"/>
              <a:t>400KW</a:t>
            </a:r>
            <a:r>
              <a:rPr lang="zh-CN" altLang="en-US" sz="1000" dirty="0"/>
              <a:t>光伏发电系统一期</a:t>
            </a:r>
            <a:r>
              <a:rPr lang="zh-CN" altLang="en-US" sz="1000" dirty="0" smtClean="0"/>
              <a:t>工程装机容量</a:t>
            </a:r>
            <a:r>
              <a:rPr lang="en-US" altLang="zh-CN" sz="1000" dirty="0"/>
              <a:t>400KW</a:t>
            </a:r>
            <a:r>
              <a:rPr lang="zh-CN" altLang="en-US" sz="1000" dirty="0"/>
              <a:t>，项目每年发电量</a:t>
            </a:r>
            <a:r>
              <a:rPr lang="en-US" altLang="zh-CN" sz="1000" dirty="0"/>
              <a:t>58</a:t>
            </a:r>
            <a:r>
              <a:rPr lang="zh-CN" altLang="en-US" sz="1000" dirty="0"/>
              <a:t>万多度，按照</a:t>
            </a:r>
            <a:r>
              <a:rPr lang="en-US" altLang="zh-CN" sz="1000" dirty="0"/>
              <a:t>1.2</a:t>
            </a:r>
            <a:r>
              <a:rPr lang="zh-CN" altLang="en-US" sz="1000" dirty="0"/>
              <a:t>元</a:t>
            </a:r>
            <a:r>
              <a:rPr lang="en-US" altLang="zh-CN" sz="1000" dirty="0"/>
              <a:t>/</a:t>
            </a:r>
            <a:r>
              <a:rPr lang="zh-CN" altLang="en-US" sz="1000" dirty="0"/>
              <a:t>千瓦时的卖电电价，年收益达</a:t>
            </a:r>
            <a:r>
              <a:rPr lang="en-US" altLang="zh-CN" sz="1000" dirty="0"/>
              <a:t>70</a:t>
            </a:r>
            <a:r>
              <a:rPr lang="zh-CN" altLang="en-US" sz="1000" dirty="0"/>
              <a:t>万元。该项目是江苏省光伏下乡项目之一，发电所得到的收益将作为扶贫基金用来帮助有困难的居民</a:t>
            </a:r>
            <a:r>
              <a:rPr lang="zh-CN" altLang="en-US" sz="1000" dirty="0" smtClean="0"/>
              <a:t>。</a:t>
            </a:r>
            <a:endParaRPr lang="en-US" altLang="zh-CN" sz="1000" dirty="0" smtClean="0"/>
          </a:p>
          <a:p>
            <a:pPr algn="just"/>
            <a:r>
              <a:rPr lang="zh-CN" altLang="en-US" sz="1000" dirty="0" smtClean="0"/>
              <a:t>       淮</a:t>
            </a:r>
            <a:r>
              <a:rPr lang="zh-CN" altLang="en-US" sz="1000" dirty="0"/>
              <a:t>安</a:t>
            </a:r>
            <a:r>
              <a:rPr lang="en-US" altLang="zh-CN" sz="1000" dirty="0"/>
              <a:t>500KW</a:t>
            </a:r>
            <a:r>
              <a:rPr lang="zh-CN" altLang="en-US" sz="1000" dirty="0"/>
              <a:t>分布式光伏发电项目也是光伏扶贫项目之一，项目在该村门面房、联排别墅、幼儿园、村委和居民楼屋顶上安装，按照国家相关补贴政策，年均发电销售收入达</a:t>
            </a:r>
            <a:r>
              <a:rPr lang="en-US" altLang="zh-CN" sz="1000" dirty="0"/>
              <a:t>87</a:t>
            </a:r>
            <a:r>
              <a:rPr lang="zh-CN" altLang="en-US" sz="1000" dirty="0"/>
              <a:t>万元，发电收益用来促进该村的集体经济发展和低收入户脱贫。</a:t>
            </a:r>
          </a:p>
        </p:txBody>
      </p:sp>
      <p:sp>
        <p:nvSpPr>
          <p:cNvPr id="8" name="矩形 7"/>
          <p:cNvSpPr/>
          <p:nvPr/>
        </p:nvSpPr>
        <p:spPr>
          <a:xfrm>
            <a:off x="332656" y="1041664"/>
            <a:ext cx="6372734" cy="2400657"/>
          </a:xfrm>
          <a:prstGeom prst="rect">
            <a:avLst/>
          </a:prstGeom>
        </p:spPr>
        <p:txBody>
          <a:bodyPr wrap="square">
            <a:spAutoFit/>
          </a:bodyPr>
          <a:lstStyle/>
          <a:p>
            <a:pPr algn="just"/>
            <a:r>
              <a:rPr lang="zh-CN" altLang="en-US" sz="1000" dirty="0" smtClean="0">
                <a:latin typeface="宋体" panose="02010600030101010101" pitchFamily="2" charset="-122"/>
                <a:ea typeface="宋体" panose="02010600030101010101" pitchFamily="2" charset="-122"/>
              </a:rPr>
              <a:t>    据</a:t>
            </a:r>
            <a:r>
              <a:rPr lang="zh-CN" altLang="en-US" sz="1000" dirty="0">
                <a:latin typeface="宋体" panose="02010600030101010101" pitchFamily="2" charset="-122"/>
                <a:ea typeface="宋体" panose="02010600030101010101" pitchFamily="2" charset="-122"/>
              </a:rPr>
              <a:t>彭博报道，据知情人士透露，中国倾向于让各省继续实施各自的电动汽车补贴政策，以支持不断上升的新能源汽车购车需求。</a:t>
            </a:r>
          </a:p>
          <a:p>
            <a:pPr algn="just"/>
            <a:r>
              <a:rPr lang="zh-CN" altLang="en-US" sz="1000" dirty="0" smtClean="0">
                <a:latin typeface="宋体" panose="02010600030101010101" pitchFamily="2" charset="-122"/>
                <a:ea typeface="宋体" panose="02010600030101010101" pitchFamily="2" charset="-122"/>
              </a:rPr>
              <a:t>    知情</a:t>
            </a:r>
            <a:r>
              <a:rPr lang="zh-CN" altLang="en-US" sz="1000" dirty="0">
                <a:latin typeface="宋体" panose="02010600030101010101" pitchFamily="2" charset="-122"/>
                <a:ea typeface="宋体" panose="02010600030101010101" pitchFamily="2" charset="-122"/>
              </a:rPr>
              <a:t>人士表示，根据正在研究的方案，地方电动汽车补贴不应超过中央政府补贴的</a:t>
            </a:r>
            <a:r>
              <a:rPr lang="en-US" altLang="zh-CN" sz="1000" dirty="0">
                <a:latin typeface="宋体" panose="02010600030101010101" pitchFamily="2" charset="-122"/>
                <a:ea typeface="宋体" panose="02010600030101010101" pitchFamily="2" charset="-122"/>
              </a:rPr>
              <a:t>50%</a:t>
            </a:r>
            <a:r>
              <a:rPr lang="zh-CN" altLang="en-US" sz="1000" dirty="0">
                <a:latin typeface="宋体" panose="02010600030101010101" pitchFamily="2" charset="-122"/>
                <a:ea typeface="宋体" panose="02010600030101010101" pitchFamily="2" charset="-122"/>
              </a:rPr>
              <a:t>。他们指出，新修订后的全国补贴政策正处于最后讨论阶段。因消息尚未公开，知情人士不愿具名。财政部未立即回应彭博新闻寻求置评的传真。</a:t>
            </a:r>
          </a:p>
          <a:p>
            <a:pPr algn="just"/>
            <a:r>
              <a:rPr lang="zh-CN" altLang="en-US" sz="1000" dirty="0" smtClean="0">
                <a:latin typeface="宋体" panose="02010600030101010101" pitchFamily="2" charset="-122"/>
                <a:ea typeface="宋体" panose="02010600030101010101" pitchFamily="2" charset="-122"/>
              </a:rPr>
              <a:t>    维持</a:t>
            </a:r>
            <a:r>
              <a:rPr lang="zh-CN" altLang="en-US" sz="1000" dirty="0">
                <a:latin typeface="宋体" panose="02010600030101010101" pitchFamily="2" charset="-122"/>
                <a:ea typeface="宋体" panose="02010600030101010101" pitchFamily="2" charset="-122"/>
              </a:rPr>
              <a:t>地方补贴的决定将利好北汽、比亚迪等电动汽车生产商。这与去年年底所讨论的方案有所不同，当时研究的是取消电动汽车地方补贴，以控制政府支出。知情人士表示，高层近来担心，停止地方补贴会影响新能源汽车行业的发展。彭博新闻社曾于去年</a:t>
            </a:r>
            <a:r>
              <a:rPr lang="en-US" altLang="zh-CN" sz="1000" dirty="0">
                <a:latin typeface="宋体" panose="02010600030101010101" pitchFamily="2" charset="-122"/>
                <a:ea typeface="宋体" panose="02010600030101010101" pitchFamily="2" charset="-122"/>
              </a:rPr>
              <a:t>12</a:t>
            </a:r>
            <a:r>
              <a:rPr lang="zh-CN" altLang="en-US" sz="1000" dirty="0">
                <a:latin typeface="宋体" panose="02010600030101010101" pitchFamily="2" charset="-122"/>
                <a:ea typeface="宋体" panose="02010600030101010101" pitchFamily="2" charset="-122"/>
              </a:rPr>
              <a:t>月援引知情人士的话报道称，中国计划告诉地方政府停止对电动汽车和其他新能源车辆提供补贴。</a:t>
            </a:r>
          </a:p>
          <a:p>
            <a:pPr algn="just"/>
            <a:r>
              <a:rPr lang="zh-CN" altLang="en-US" sz="1000" dirty="0" smtClean="0">
                <a:latin typeface="宋体" panose="02010600030101010101" pitchFamily="2" charset="-122"/>
                <a:ea typeface="宋体" panose="02010600030101010101" pitchFamily="2" charset="-122"/>
              </a:rPr>
              <a:t>    与此同时</a:t>
            </a:r>
            <a:r>
              <a:rPr lang="zh-CN" altLang="en-US" sz="1000" dirty="0">
                <a:latin typeface="宋体" panose="02010600030101010101" pitchFamily="2" charset="-122"/>
                <a:ea typeface="宋体" panose="02010600030101010101" pitchFamily="2" charset="-122"/>
              </a:rPr>
              <a:t>，上海市政府于上周五在网站发布多项关于新能源汽车的新政策，决定将地方补贴维持到</a:t>
            </a:r>
            <a:r>
              <a:rPr lang="en-US" altLang="zh-CN" sz="1000" dirty="0">
                <a:latin typeface="宋体" panose="02010600030101010101" pitchFamily="2" charset="-122"/>
                <a:ea typeface="宋体" panose="02010600030101010101" pitchFamily="2" charset="-122"/>
              </a:rPr>
              <a:t>2020</a:t>
            </a:r>
            <a:r>
              <a:rPr lang="zh-CN" altLang="en-US" sz="1000" dirty="0">
                <a:latin typeface="宋体" panose="02010600030101010101" pitchFamily="2" charset="-122"/>
                <a:ea typeface="宋体" panose="02010600030101010101" pitchFamily="2" charset="-122"/>
              </a:rPr>
              <a:t>年</a:t>
            </a:r>
            <a:r>
              <a:rPr lang="en-US" altLang="zh-CN" sz="1000" dirty="0">
                <a:latin typeface="宋体" panose="02010600030101010101" pitchFamily="2" charset="-122"/>
                <a:ea typeface="宋体" panose="02010600030101010101" pitchFamily="2" charset="-122"/>
              </a:rPr>
              <a:t>12</a:t>
            </a:r>
            <a:r>
              <a:rPr lang="zh-CN" altLang="en-US" sz="1000" dirty="0">
                <a:latin typeface="宋体" panose="02010600030101010101" pitchFamily="2" charset="-122"/>
                <a:ea typeface="宋体" panose="02010600030101010101" pitchFamily="2" charset="-122"/>
              </a:rPr>
              <a:t>月</a:t>
            </a:r>
            <a:r>
              <a:rPr lang="en-US" altLang="zh-CN" sz="1000" dirty="0">
                <a:latin typeface="宋体" panose="02010600030101010101" pitchFamily="2" charset="-122"/>
                <a:ea typeface="宋体" panose="02010600030101010101" pitchFamily="2" charset="-122"/>
              </a:rPr>
              <a:t>31</a:t>
            </a:r>
            <a:r>
              <a:rPr lang="zh-CN" altLang="en-US" sz="1000" dirty="0">
                <a:latin typeface="宋体" panose="02010600030101010101" pitchFamily="2" charset="-122"/>
                <a:ea typeface="宋体" panose="02010600030101010101" pitchFamily="2" charset="-122"/>
              </a:rPr>
              <a:t>日。通知称，对符合条件的纯电动汽车，按照中央财政补助</a:t>
            </a:r>
            <a:r>
              <a:rPr lang="en-US" altLang="zh-CN" sz="1000" dirty="0">
                <a:latin typeface="宋体" panose="02010600030101010101" pitchFamily="2" charset="-122"/>
                <a:ea typeface="宋体" panose="02010600030101010101" pitchFamily="2" charset="-122"/>
              </a:rPr>
              <a:t>1</a:t>
            </a:r>
            <a:r>
              <a:rPr lang="zh-CN" altLang="en-US" sz="1000" dirty="0">
                <a:latin typeface="宋体" panose="02010600030101010101" pitchFamily="2" charset="-122"/>
                <a:ea typeface="宋体" panose="02010600030101010101" pitchFamily="2" charset="-122"/>
              </a:rPr>
              <a:t>：</a:t>
            </a:r>
            <a:r>
              <a:rPr lang="en-US" altLang="zh-CN" sz="1000" dirty="0">
                <a:latin typeface="宋体" panose="02010600030101010101" pitchFamily="2" charset="-122"/>
                <a:ea typeface="宋体" panose="02010600030101010101" pitchFamily="2" charset="-122"/>
              </a:rPr>
              <a:t>0.5</a:t>
            </a:r>
            <a:r>
              <a:rPr lang="zh-CN" altLang="en-US" sz="1000" dirty="0">
                <a:latin typeface="宋体" panose="02010600030101010101" pitchFamily="2" charset="-122"/>
                <a:ea typeface="宋体" panose="02010600030101010101" pitchFamily="2" charset="-122"/>
              </a:rPr>
              <a:t>给予本市财政补助</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按照中央财政补助的</a:t>
            </a:r>
            <a:r>
              <a:rPr lang="en-US" altLang="zh-CN" sz="1000" dirty="0">
                <a:latin typeface="宋体" panose="02010600030101010101" pitchFamily="2" charset="-122"/>
                <a:ea typeface="宋体" panose="02010600030101010101" pitchFamily="2" charset="-122"/>
              </a:rPr>
              <a:t>30%</a:t>
            </a:r>
            <a:r>
              <a:rPr lang="zh-CN" altLang="en-US" sz="1000" dirty="0">
                <a:latin typeface="宋体" panose="02010600030101010101" pitchFamily="2" charset="-122"/>
                <a:ea typeface="宋体" panose="02010600030101010101" pitchFamily="2" charset="-122"/>
              </a:rPr>
              <a:t>，对发动机排量不大于</a:t>
            </a:r>
            <a:r>
              <a:rPr lang="en-US" altLang="zh-CN" sz="1000" dirty="0">
                <a:latin typeface="宋体" panose="02010600030101010101" pitchFamily="2" charset="-122"/>
                <a:ea typeface="宋体" panose="02010600030101010101" pitchFamily="2" charset="-122"/>
              </a:rPr>
              <a:t>1.6</a:t>
            </a:r>
            <a:r>
              <a:rPr lang="zh-CN" altLang="en-US" sz="1000" dirty="0">
                <a:latin typeface="宋体" panose="02010600030101010101" pitchFamily="2" charset="-122"/>
                <a:ea typeface="宋体" panose="02010600030101010101" pitchFamily="2" charset="-122"/>
              </a:rPr>
              <a:t>升的插电式混合动力乘用车进行补助。</a:t>
            </a:r>
          </a:p>
          <a:p>
            <a:pPr algn="just"/>
            <a:r>
              <a:rPr lang="zh-CN" altLang="en-US" sz="1000" dirty="0" smtClean="0">
                <a:latin typeface="宋体" panose="02010600030101010101" pitchFamily="2" charset="-122"/>
                <a:ea typeface="宋体" panose="02010600030101010101" pitchFamily="2" charset="-122"/>
              </a:rPr>
              <a:t>    据</a:t>
            </a:r>
            <a:r>
              <a:rPr lang="zh-CN" altLang="en-US" sz="1000" dirty="0">
                <a:latin typeface="宋体" panose="02010600030101010101" pitchFamily="2" charset="-122"/>
                <a:ea typeface="宋体" panose="02010600030101010101" pitchFamily="2" charset="-122"/>
              </a:rPr>
              <a:t>全国乘用车市场信息联席会秘书长崔东树估计，</a:t>
            </a:r>
            <a:r>
              <a:rPr lang="en-US" altLang="zh-CN" sz="1000" dirty="0">
                <a:latin typeface="宋体" panose="02010600030101010101" pitchFamily="2" charset="-122"/>
                <a:ea typeface="宋体" panose="02010600030101010101" pitchFamily="2" charset="-122"/>
              </a:rPr>
              <a:t>2016</a:t>
            </a:r>
            <a:r>
              <a:rPr lang="zh-CN" altLang="en-US" sz="1000" dirty="0">
                <a:latin typeface="宋体" panose="02010600030101010101" pitchFamily="2" charset="-122"/>
                <a:ea typeface="宋体" panose="02010600030101010101" pitchFamily="2" charset="-122"/>
              </a:rPr>
              <a:t>和</a:t>
            </a:r>
            <a:r>
              <a:rPr lang="en-US" altLang="zh-CN" sz="1000" dirty="0">
                <a:latin typeface="宋体" panose="02010600030101010101" pitchFamily="2" charset="-122"/>
                <a:ea typeface="宋体" panose="02010600030101010101" pitchFamily="2" charset="-122"/>
              </a:rPr>
              <a:t>2017</a:t>
            </a:r>
            <a:r>
              <a:rPr lang="zh-CN" altLang="en-US" sz="1000" dirty="0">
                <a:latin typeface="宋体" panose="02010600030101010101" pitchFamily="2" charset="-122"/>
                <a:ea typeface="宋体" panose="02010600030101010101" pitchFamily="2" charset="-122"/>
              </a:rPr>
              <a:t>年中央政府的相关补贴金额可能总计达到</a:t>
            </a:r>
            <a:r>
              <a:rPr lang="en-US" altLang="zh-CN" sz="1000" dirty="0">
                <a:latin typeface="宋体" panose="02010600030101010101" pitchFamily="2" charset="-122"/>
                <a:ea typeface="宋体" panose="02010600030101010101" pitchFamily="2" charset="-122"/>
              </a:rPr>
              <a:t>830</a:t>
            </a:r>
            <a:r>
              <a:rPr lang="zh-CN" altLang="en-US" sz="1000" dirty="0">
                <a:latin typeface="宋体" panose="02010600030101010101" pitchFamily="2" charset="-122"/>
                <a:ea typeface="宋体" panose="02010600030101010101" pitchFamily="2" charset="-122"/>
              </a:rPr>
              <a:t>亿元人民币</a:t>
            </a:r>
            <a:r>
              <a:rPr lang="en-US" altLang="zh-CN" sz="1000" dirty="0">
                <a:latin typeface="宋体" panose="02010600030101010101" pitchFamily="2" charset="-122"/>
                <a:ea typeface="宋体" panose="02010600030101010101" pitchFamily="2" charset="-122"/>
              </a:rPr>
              <a:t>(130</a:t>
            </a:r>
            <a:r>
              <a:rPr lang="zh-CN" altLang="en-US" sz="1000" dirty="0">
                <a:latin typeface="宋体" panose="02010600030101010101" pitchFamily="2" charset="-122"/>
                <a:ea typeface="宋体" panose="02010600030101010101" pitchFamily="2" charset="-122"/>
              </a:rPr>
              <a:t>亿美元</a:t>
            </a:r>
            <a:r>
              <a:rPr lang="en-US" altLang="zh-CN" sz="1000" dirty="0">
                <a:latin typeface="宋体" panose="02010600030101010101" pitchFamily="2" charset="-122"/>
                <a:ea typeface="宋体" panose="02010600030101010101" pitchFamily="2" charset="-122"/>
              </a:rPr>
              <a:t>)</a:t>
            </a:r>
            <a:r>
              <a:rPr lang="zh-CN" altLang="en-US" sz="1000" dirty="0">
                <a:latin typeface="宋体" panose="02010600030101010101" pitchFamily="2" charset="-122"/>
                <a:ea typeface="宋体" panose="02010600030101010101" pitchFamily="2" charset="-122"/>
              </a:rPr>
              <a:t>。</a:t>
            </a:r>
          </a:p>
          <a:p>
            <a:pPr algn="just"/>
            <a:r>
              <a:rPr lang="zh-CN" altLang="en-US" sz="1000" dirty="0" smtClean="0">
                <a:latin typeface="宋体" panose="02010600030101010101" pitchFamily="2" charset="-122"/>
                <a:ea typeface="宋体" panose="02010600030101010101" pitchFamily="2" charset="-122"/>
              </a:rPr>
              <a:t>    其中</a:t>
            </a:r>
            <a:r>
              <a:rPr lang="zh-CN" altLang="en-US" sz="1000" dirty="0">
                <a:latin typeface="宋体" panose="02010600030101010101" pitchFamily="2" charset="-122"/>
                <a:ea typeface="宋体" panose="02010600030101010101" pitchFamily="2" charset="-122"/>
              </a:rPr>
              <a:t>一位知情人士称，地方政府可以按与中央补贴</a:t>
            </a:r>
            <a:r>
              <a:rPr lang="en-US" altLang="zh-CN" sz="1000" dirty="0">
                <a:latin typeface="宋体" panose="02010600030101010101" pitchFamily="2" charset="-122"/>
                <a:ea typeface="宋体" panose="02010600030101010101" pitchFamily="2" charset="-122"/>
              </a:rPr>
              <a:t>1</a:t>
            </a:r>
            <a:r>
              <a:rPr lang="zh-CN" altLang="en-US" sz="1000" dirty="0">
                <a:latin typeface="宋体" panose="02010600030101010101" pitchFamily="2" charset="-122"/>
                <a:ea typeface="宋体" panose="02010600030101010101" pitchFamily="2" charset="-122"/>
              </a:rPr>
              <a:t>：</a:t>
            </a:r>
            <a:r>
              <a:rPr lang="en-US" altLang="zh-CN" sz="1000" dirty="0">
                <a:latin typeface="宋体" panose="02010600030101010101" pitchFamily="2" charset="-122"/>
                <a:ea typeface="宋体" panose="02010600030101010101" pitchFamily="2" charset="-122"/>
              </a:rPr>
              <a:t>1</a:t>
            </a:r>
            <a:r>
              <a:rPr lang="zh-CN" altLang="en-US" sz="1000" dirty="0">
                <a:latin typeface="宋体" panose="02010600030101010101" pitchFamily="2" charset="-122"/>
                <a:ea typeface="宋体" panose="02010600030101010101" pitchFamily="2" charset="-122"/>
              </a:rPr>
              <a:t>的比例给予燃料电池汽车补贴。</a:t>
            </a:r>
            <a:endParaRPr lang="zh-CN" altLang="en-US" sz="1000" b="0" i="0" dirty="0">
              <a:effectLst/>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3"/>
          <p:cNvSpPr txBox="1">
            <a:spLocks noChangeArrowheads="1"/>
          </p:cNvSpPr>
          <p:nvPr/>
        </p:nvSpPr>
        <p:spPr bwMode="auto">
          <a:xfrm>
            <a:off x="0" y="9631363"/>
            <a:ext cx="6858000" cy="274637"/>
          </a:xfrm>
          <a:prstGeom prst="rect">
            <a:avLst/>
          </a:prstGeom>
          <a:noFill/>
          <a:ln w="9525">
            <a:noFill/>
            <a:miter lim="800000"/>
            <a:headEnd/>
            <a:tailEnd/>
          </a:ln>
        </p:spPr>
        <p:txBody>
          <a:bodyPr>
            <a:spAutoFit/>
          </a:bodyPr>
          <a:lstStyle/>
          <a:p>
            <a:r>
              <a:rPr lang="en-US" altLang="zh-CN" sz="1200" b="1" dirty="0">
                <a:ea typeface="方正报宋_GBK"/>
                <a:cs typeface="Arial" charset="0"/>
              </a:rPr>
              <a:t>  ˂ 4 ˃ </a:t>
            </a:r>
            <a:r>
              <a:rPr lang="zh-CN" altLang="en-US" sz="1200" b="1" dirty="0">
                <a:ea typeface="方正报宋_GBK"/>
                <a:cs typeface="Arial" charset="0"/>
              </a:rPr>
              <a:t>长三角新闻                                    </a:t>
            </a:r>
            <a:r>
              <a:rPr lang="zh-CN" altLang="en-US" sz="1200" b="1" dirty="0">
                <a:ea typeface="方正姚体" pitchFamily="2" charset="-122"/>
                <a:cs typeface="Arial" charset="0"/>
              </a:rPr>
              <a:t>能  源  信  息                                        </a:t>
            </a:r>
            <a:r>
              <a:rPr lang="en-US" altLang="zh-CN" sz="1200" b="1" dirty="0">
                <a:ea typeface="方正报宋_GBK"/>
                <a:cs typeface="Arial" charset="0"/>
              </a:rPr>
              <a:t>2018</a:t>
            </a:r>
            <a:r>
              <a:rPr lang="zh-CN" altLang="en-US" sz="1200" b="1" dirty="0">
                <a:ea typeface="方正报宋_GBK"/>
                <a:cs typeface="Arial" charset="0"/>
              </a:rPr>
              <a:t>年</a:t>
            </a:r>
            <a:r>
              <a:rPr lang="en-US" altLang="zh-CN" sz="1200" b="1" dirty="0">
                <a:ea typeface="方正报宋_GBK"/>
                <a:cs typeface="Arial" charset="0"/>
              </a:rPr>
              <a:t>2</a:t>
            </a:r>
            <a:r>
              <a:rPr lang="zh-CN" altLang="en-US" sz="1200" b="1" dirty="0">
                <a:ea typeface="方正报宋_GBK"/>
                <a:cs typeface="Arial" charset="0"/>
              </a:rPr>
              <a:t>月</a:t>
            </a:r>
            <a:r>
              <a:rPr lang="en-US" altLang="zh-CN" sz="1200" b="1" dirty="0">
                <a:ea typeface="方正报宋_GBK"/>
                <a:cs typeface="Arial" charset="0"/>
              </a:rPr>
              <a:t>13</a:t>
            </a:r>
            <a:r>
              <a:rPr lang="zh-CN" altLang="en-US" sz="1200" b="1" dirty="0">
                <a:ea typeface="方正报宋_GBK"/>
                <a:cs typeface="Arial" charset="0"/>
              </a:rPr>
              <a:t>日 </a:t>
            </a:r>
            <a:endParaRPr lang="zh-CN" altLang="en-US" sz="1200" b="1" dirty="0">
              <a:ea typeface="方正姚体" pitchFamily="2" charset="-122"/>
              <a:cs typeface="Arial" charset="0"/>
            </a:endParaRPr>
          </a:p>
        </p:txBody>
      </p:sp>
      <p:sp>
        <p:nvSpPr>
          <p:cNvPr id="16423" name="Rectangle 39"/>
          <p:cNvSpPr>
            <a:spLocks noChangeArrowheads="1"/>
          </p:cNvSpPr>
          <p:nvPr/>
        </p:nvSpPr>
        <p:spPr bwMode="auto">
          <a:xfrm>
            <a:off x="1621614" y="422269"/>
            <a:ext cx="3614772" cy="246221"/>
          </a:xfrm>
          <a:prstGeom prst="rect">
            <a:avLst/>
          </a:prstGeom>
          <a:noFill/>
          <a:ln w="9525">
            <a:noFill/>
            <a:miter lim="800000"/>
            <a:headEnd/>
            <a:tailEnd/>
          </a:ln>
          <a:effectLst/>
        </p:spPr>
        <p:txBody>
          <a:bodyPr wrap="none" lIns="0" tIns="0" rIns="0" bIns="0" anchor="ctr">
            <a:spAutoFit/>
          </a:bodyPr>
          <a:lstStyle/>
          <a:p>
            <a:r>
              <a:rPr lang="en-US" altLang="zh-CN" sz="1600" b="1" dirty="0"/>
              <a:t>2018</a:t>
            </a:r>
            <a:r>
              <a:rPr lang="zh-CN" altLang="en-US" sz="1600" b="1" dirty="0"/>
              <a:t>未来能源大会：顺应趋势 重塑格局</a:t>
            </a:r>
          </a:p>
        </p:txBody>
      </p:sp>
      <p:sp>
        <p:nvSpPr>
          <p:cNvPr id="11" name="矩形 39"/>
          <p:cNvSpPr>
            <a:spLocks noChangeArrowheads="1"/>
          </p:cNvSpPr>
          <p:nvPr/>
        </p:nvSpPr>
        <p:spPr bwMode="auto">
          <a:xfrm>
            <a:off x="1448780" y="4614446"/>
            <a:ext cx="3960440" cy="338554"/>
          </a:xfrm>
          <a:prstGeom prst="rect">
            <a:avLst/>
          </a:prstGeom>
          <a:noFill/>
          <a:ln w="9525">
            <a:noFill/>
            <a:miter lim="800000"/>
            <a:headEnd/>
            <a:tailEnd/>
          </a:ln>
        </p:spPr>
        <p:txBody>
          <a:bodyPr wrap="square">
            <a:spAutoFit/>
          </a:bodyPr>
          <a:lstStyle/>
          <a:p>
            <a:pPr algn="ctr">
              <a:defRPr/>
            </a:pPr>
            <a:r>
              <a:rPr lang="zh-CN" altLang="en-US" sz="1600" b="1" dirty="0"/>
              <a:t>长三角新动能发展强劲</a:t>
            </a:r>
            <a:endParaRPr lang="zh-CN" altLang="zh-CN" sz="1600" b="1" dirty="0">
              <a:effectLst>
                <a:outerShdw blurRad="38100" dist="38100" dir="2700000" algn="tl">
                  <a:srgbClr val="C0C0C0"/>
                </a:outerShdw>
              </a:effectLst>
            </a:endParaRPr>
          </a:p>
        </p:txBody>
      </p:sp>
      <p:sp>
        <p:nvSpPr>
          <p:cNvPr id="12" name="TextBox 40"/>
          <p:cNvSpPr>
            <a:spLocks noChangeArrowheads="1"/>
          </p:cNvSpPr>
          <p:nvPr/>
        </p:nvSpPr>
        <p:spPr bwMode="auto">
          <a:xfrm>
            <a:off x="146129" y="5018697"/>
            <a:ext cx="3240361" cy="4401205"/>
          </a:xfrm>
          <a:custGeom>
            <a:avLst/>
            <a:gdLst>
              <a:gd name="T0" fmla="*/ 0 w 1857388"/>
              <a:gd name="T1" fmla="*/ 0 h 1938992"/>
              <a:gd name="T2" fmla="*/ 15730706 w 1857388"/>
              <a:gd name="T3" fmla="*/ 0 h 1938992"/>
              <a:gd name="T4" fmla="*/ 15730706 w 1857388"/>
              <a:gd name="T5" fmla="*/ 9211340 h 1938992"/>
              <a:gd name="T6" fmla="*/ 0 w 1857388"/>
              <a:gd name="T7" fmla="*/ 9211340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headEnd/>
            <a:tailEnd/>
          </a:ln>
        </p:spPr>
        <p:txBody>
          <a:bodyPr wrap="square">
            <a:spAutoFit/>
          </a:bodyPr>
          <a:lstStyle/>
          <a:p>
            <a:pPr algn="just"/>
            <a:r>
              <a:rPr lang="zh-CN" altLang="en-US" sz="1000" kern="1500" dirty="0" smtClean="0"/>
              <a:t>       日前</a:t>
            </a:r>
            <a:r>
              <a:rPr lang="zh-CN" altLang="en-US" sz="1000" kern="1500" dirty="0"/>
              <a:t>公布的区域经济数据显示，</a:t>
            </a:r>
            <a:r>
              <a:rPr lang="en-US" altLang="zh-CN" sz="1000" kern="1500" dirty="0"/>
              <a:t>2017</a:t>
            </a:r>
            <a:r>
              <a:rPr lang="zh-CN" altLang="en-US" sz="1000" kern="1500" dirty="0"/>
              <a:t>年长三角两省一市（江苏、浙江、上海）经济保持平稳较快发展的同时，呈现出“老底子”愈加夯实、新动能强劲发展特征，高质量发展稳步推进</a:t>
            </a:r>
            <a:r>
              <a:rPr lang="zh-CN" altLang="en-US" sz="1000" kern="1500" dirty="0" smtClean="0"/>
              <a:t>。</a:t>
            </a:r>
            <a:endParaRPr lang="zh-CN" altLang="en-US" sz="1000" kern="1500" dirty="0"/>
          </a:p>
          <a:p>
            <a:pPr algn="just"/>
            <a:r>
              <a:rPr lang="zh-CN" altLang="en-US" sz="1000" b="1" kern="1500" dirty="0"/>
              <a:t>“老树”发</a:t>
            </a:r>
            <a:r>
              <a:rPr lang="zh-CN" altLang="en-US" sz="1000" b="1" kern="1500" dirty="0" smtClean="0"/>
              <a:t>新芽</a:t>
            </a:r>
            <a:endParaRPr lang="zh-CN" altLang="en-US" sz="1000" b="1" kern="1500" dirty="0"/>
          </a:p>
          <a:p>
            <a:pPr algn="just"/>
            <a:r>
              <a:rPr lang="zh-CN" altLang="en-US" sz="1000" kern="1500" dirty="0" smtClean="0"/>
              <a:t>       位于</a:t>
            </a:r>
            <a:r>
              <a:rPr lang="zh-CN" altLang="en-US" sz="1000" kern="1500" dirty="0"/>
              <a:t>无锡东港镇的红豆热电厂，原有的两台锅炉是</a:t>
            </a:r>
            <a:r>
              <a:rPr lang="en-US" altLang="zh-CN" sz="1000" kern="1500" dirty="0"/>
              <a:t>2004</a:t>
            </a:r>
            <a:r>
              <a:rPr lang="zh-CN" altLang="en-US" sz="1000" kern="1500" dirty="0"/>
              <a:t>年建设的，热效率较低且不能适应热负荷增长需求。</a:t>
            </a:r>
            <a:r>
              <a:rPr lang="en-US" altLang="zh-CN" sz="1000" kern="1500" dirty="0"/>
              <a:t>2017</a:t>
            </a:r>
            <a:r>
              <a:rPr lang="zh-CN" altLang="en-US" sz="1000" kern="1500" dirty="0"/>
              <a:t>年，该厂淘汰了原来的两台旧锅炉，改建高温高压的流化床锅炉，改造后每年可减少</a:t>
            </a:r>
            <a:r>
              <a:rPr lang="en-US" altLang="zh-CN" sz="1000" kern="1500" dirty="0"/>
              <a:t>5000</a:t>
            </a:r>
            <a:r>
              <a:rPr lang="zh-CN" altLang="en-US" sz="1000" kern="1500" dirty="0"/>
              <a:t>吨标煤</a:t>
            </a:r>
            <a:r>
              <a:rPr lang="zh-CN" altLang="en-US" sz="1000" kern="1500" dirty="0" smtClean="0"/>
              <a:t>。</a:t>
            </a:r>
            <a:endParaRPr lang="zh-CN" altLang="en-US" sz="1000" kern="1500" dirty="0"/>
          </a:p>
          <a:p>
            <a:pPr algn="just"/>
            <a:r>
              <a:rPr lang="zh-CN" altLang="en-US" sz="1000" kern="1500" dirty="0"/>
              <a:t>江苏火电发电量、钢铁、水泥产量均居全国前三，化学纤维产量占全国的</a:t>
            </a:r>
            <a:r>
              <a:rPr lang="en-US" altLang="zh-CN" sz="1000" kern="1500" dirty="0"/>
              <a:t>30%</a:t>
            </a:r>
            <a:r>
              <a:rPr lang="zh-CN" altLang="en-US" sz="1000" kern="1500" dirty="0"/>
              <a:t>，煤炭消费总量位居全国前列。面对环境容量超载、环境负担过重的客观现实，“压钢减化”是必然选择</a:t>
            </a:r>
            <a:r>
              <a:rPr lang="zh-CN" altLang="en-US" sz="1000" kern="1500" dirty="0" smtClean="0"/>
              <a:t>。</a:t>
            </a:r>
            <a:endParaRPr lang="zh-CN" altLang="en-US" sz="1000" kern="1500" dirty="0"/>
          </a:p>
          <a:p>
            <a:pPr algn="just"/>
            <a:r>
              <a:rPr lang="zh-CN" altLang="en-US" sz="1000" kern="1500" dirty="0" smtClean="0"/>
              <a:t>       积极</a:t>
            </a:r>
            <a:r>
              <a:rPr lang="zh-CN" altLang="en-US" sz="1000" kern="1500" dirty="0"/>
              <a:t>落实“三去一降一补”，长三角地区传统产能提升正在轰轰烈烈进行中。此前，杭州钢铁集团坚定推进去产能、调结构、促转型，用</a:t>
            </a:r>
            <a:r>
              <a:rPr lang="en-US" altLang="zh-CN" sz="1000" kern="1500" dirty="0"/>
              <a:t>150</a:t>
            </a:r>
            <a:r>
              <a:rPr lang="zh-CN" altLang="en-US" sz="1000" kern="1500" dirty="0"/>
              <a:t>天时间全面安全关停了杭钢半山钢铁基地，平稳分流安置</a:t>
            </a:r>
            <a:r>
              <a:rPr lang="en-US" altLang="zh-CN" sz="1000" kern="1500" dirty="0"/>
              <a:t>1.2</a:t>
            </a:r>
            <a:r>
              <a:rPr lang="zh-CN" altLang="en-US" sz="1000" kern="1500" dirty="0"/>
              <a:t>万人，成为去产能的范例</a:t>
            </a:r>
            <a:r>
              <a:rPr lang="zh-CN" altLang="en-US" sz="1000" kern="1500" dirty="0" smtClean="0"/>
              <a:t>。</a:t>
            </a:r>
            <a:endParaRPr lang="zh-CN" altLang="en-US" sz="1000" kern="1500" dirty="0"/>
          </a:p>
          <a:p>
            <a:pPr algn="just"/>
            <a:r>
              <a:rPr lang="zh-CN" altLang="en-US" sz="1000" kern="1500" dirty="0" smtClean="0"/>
              <a:t>       去年</a:t>
            </a:r>
            <a:r>
              <a:rPr lang="zh-CN" altLang="en-US" sz="1000" kern="1500" dirty="0"/>
              <a:t>以来，去年以来，长三角地区淘汰产能、提升传统产业效果明显。统计数据显示，</a:t>
            </a:r>
            <a:r>
              <a:rPr lang="en-US" altLang="zh-CN" sz="1000" kern="1500" dirty="0"/>
              <a:t>2017</a:t>
            </a:r>
            <a:r>
              <a:rPr lang="zh-CN" altLang="en-US" sz="1000" kern="1500" dirty="0"/>
              <a:t>年，江苏压减钢铁产能</a:t>
            </a:r>
            <a:r>
              <a:rPr lang="en-US" altLang="zh-CN" sz="1000" kern="1500" dirty="0"/>
              <a:t>634</a:t>
            </a:r>
            <a:r>
              <a:rPr lang="zh-CN" altLang="en-US" sz="1000" kern="1500" dirty="0"/>
              <a:t>万吨、煤炭产能</a:t>
            </a:r>
            <a:r>
              <a:rPr lang="en-US" altLang="zh-CN" sz="1000" kern="1500" dirty="0"/>
              <a:t>18</a:t>
            </a:r>
            <a:r>
              <a:rPr lang="zh-CN" altLang="en-US" sz="1000" kern="1500" dirty="0"/>
              <a:t>万吨、水泥产能</a:t>
            </a:r>
            <a:r>
              <a:rPr lang="en-US" altLang="zh-CN" sz="1000" kern="1500" dirty="0"/>
              <a:t>510</a:t>
            </a:r>
            <a:r>
              <a:rPr lang="zh-CN" altLang="en-US" sz="1000" kern="1500" dirty="0"/>
              <a:t>万吨。浙江和上海传统产业也取得了良好发展，浙江纺织、服装、化工等十大传统产业利润总额增长</a:t>
            </a:r>
            <a:r>
              <a:rPr lang="en-US" altLang="zh-CN" sz="1000" kern="1500" dirty="0"/>
              <a:t>23.2%</a:t>
            </a:r>
            <a:r>
              <a:rPr lang="zh-CN" altLang="en-US" sz="1000" kern="1500" dirty="0"/>
              <a:t>，上海工业生产则呈现</a:t>
            </a:r>
            <a:r>
              <a:rPr lang="en-US" altLang="zh-CN" sz="1000" kern="1500" dirty="0"/>
              <a:t>2011</a:t>
            </a:r>
            <a:r>
              <a:rPr lang="zh-CN" altLang="en-US" sz="1000" kern="1500" dirty="0"/>
              <a:t>年以来最快增速</a:t>
            </a:r>
            <a:r>
              <a:rPr lang="zh-CN" altLang="en-US" sz="1000" kern="1500" dirty="0" smtClean="0"/>
              <a:t>。</a:t>
            </a:r>
            <a:endParaRPr lang="en-US" altLang="zh-CN" sz="1000" kern="1500" dirty="0" smtClean="0"/>
          </a:p>
          <a:p>
            <a:pPr algn="just"/>
            <a:r>
              <a:rPr lang="zh-CN" altLang="en-US" sz="1000" b="1" kern="1500" dirty="0"/>
              <a:t>量优质更佳</a:t>
            </a:r>
          </a:p>
          <a:p>
            <a:pPr algn="just"/>
            <a:r>
              <a:rPr lang="zh-CN" altLang="en-US" sz="1000" kern="1500" dirty="0" smtClean="0"/>
              <a:t>       如何</a:t>
            </a:r>
            <a:r>
              <a:rPr lang="zh-CN" altLang="en-US" sz="1000" kern="1500" dirty="0"/>
              <a:t>培育新兴产业全面振兴实体经济？浙江正加快实现拥抱数字化、智能化的步伐。组建之江实验室、成立省级人工智能发展专家委员会，</a:t>
            </a:r>
          </a:p>
        </p:txBody>
      </p:sp>
      <p:sp>
        <p:nvSpPr>
          <p:cNvPr id="13" name="TextBox 41"/>
          <p:cNvSpPr>
            <a:spLocks noChangeArrowheads="1"/>
          </p:cNvSpPr>
          <p:nvPr/>
        </p:nvSpPr>
        <p:spPr bwMode="auto">
          <a:xfrm>
            <a:off x="3482781" y="5013997"/>
            <a:ext cx="3222432" cy="3185487"/>
          </a:xfrm>
          <a:custGeom>
            <a:avLst/>
            <a:gdLst>
              <a:gd name="T0" fmla="*/ 0 w 1857388"/>
              <a:gd name="T1" fmla="*/ 0 h 1938992"/>
              <a:gd name="T2" fmla="*/ 15730706 w 1857388"/>
              <a:gd name="T3" fmla="*/ 0 h 1938992"/>
              <a:gd name="T4" fmla="*/ 15730706 w 1857388"/>
              <a:gd name="T5" fmla="*/ 8339588 h 1938992"/>
              <a:gd name="T6" fmla="*/ 0 w 1857388"/>
              <a:gd name="T7" fmla="*/ 8339588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headEnd/>
            <a:tailEnd/>
          </a:ln>
        </p:spPr>
        <p:txBody>
          <a:bodyPr wrap="square">
            <a:spAutoFit/>
          </a:bodyPr>
          <a:lstStyle/>
          <a:p>
            <a:pPr algn="just"/>
            <a:r>
              <a:rPr lang="zh-CN" altLang="en-US" sz="1000" kern="1500" dirty="0" smtClean="0"/>
              <a:t>在</a:t>
            </a:r>
            <a:r>
              <a:rPr lang="zh-CN" altLang="en-US" sz="1000" kern="1500" dirty="0"/>
              <a:t>人工智能、量子通讯、数字创意等领域布局了一大批能够引领未来发展的重量级产业，不断加快培育壮大新动能</a:t>
            </a:r>
            <a:r>
              <a:rPr lang="zh-CN" altLang="en-US" sz="1000" kern="1500" dirty="0" smtClean="0"/>
              <a:t>。</a:t>
            </a:r>
            <a:endParaRPr lang="en-US" altLang="zh-CN" sz="1000" kern="1500" dirty="0" smtClean="0"/>
          </a:p>
          <a:p>
            <a:pPr algn="just"/>
            <a:r>
              <a:rPr lang="zh-CN" altLang="en-US" sz="1000" kern="1500" dirty="0" smtClean="0"/>
              <a:t>       数字</a:t>
            </a:r>
            <a:r>
              <a:rPr lang="zh-CN" altLang="en-US" sz="1000" kern="1500" dirty="0"/>
              <a:t>经济与传统产业的结合也在产生神奇的化学反应。浙江台州智能马桶盖制造已形成了产业集群，越来越多的大数据、人工智能等新技术正在进一步融入智能马桶盖制造中，</a:t>
            </a:r>
            <a:r>
              <a:rPr lang="en-US" altLang="zh-CN" sz="1000" kern="1500" dirty="0"/>
              <a:t>2017</a:t>
            </a:r>
            <a:r>
              <a:rPr lang="zh-CN" altLang="en-US" sz="1000" kern="1500" dirty="0"/>
              <a:t>年前</a:t>
            </a:r>
            <a:r>
              <a:rPr lang="en-US" altLang="zh-CN" sz="1000" kern="1500" dirty="0"/>
              <a:t>3</a:t>
            </a:r>
            <a:r>
              <a:rPr lang="zh-CN" altLang="en-US" sz="1000" kern="1500" dirty="0"/>
              <a:t>季度销售份额占据国内市场</a:t>
            </a:r>
            <a:r>
              <a:rPr lang="en-US" altLang="zh-CN" sz="1000" kern="1500" dirty="0"/>
              <a:t>60%</a:t>
            </a:r>
            <a:r>
              <a:rPr lang="zh-CN" altLang="en-US" sz="1000" kern="1500" dirty="0"/>
              <a:t>以上。</a:t>
            </a:r>
          </a:p>
          <a:p>
            <a:pPr algn="just"/>
            <a:r>
              <a:rPr lang="en-US" altLang="zh-CN" sz="1000" kern="1500" dirty="0" smtClean="0"/>
              <a:t>       2017</a:t>
            </a:r>
            <a:r>
              <a:rPr lang="zh-CN" altLang="en-US" sz="1000" kern="1500" dirty="0"/>
              <a:t>年，长三角地区新经济蓬勃发展。据统计，新经济对浙江生产总值增长贡献率达</a:t>
            </a:r>
            <a:r>
              <a:rPr lang="en-US" altLang="zh-CN" sz="1000" kern="1500" dirty="0"/>
              <a:t>37.1%</a:t>
            </a:r>
            <a:r>
              <a:rPr lang="zh-CN" altLang="en-US" sz="1000" kern="1500" dirty="0"/>
              <a:t>，江苏高新技术产业、战略性新兴产业产值占比分别提高到</a:t>
            </a:r>
            <a:r>
              <a:rPr lang="en-US" altLang="zh-CN" sz="1000" kern="1500" dirty="0"/>
              <a:t>42.7%</a:t>
            </a:r>
            <a:r>
              <a:rPr lang="zh-CN" altLang="en-US" sz="1000" kern="1500" dirty="0"/>
              <a:t>和</a:t>
            </a:r>
            <a:r>
              <a:rPr lang="en-US" altLang="zh-CN" sz="1000" kern="1500" dirty="0"/>
              <a:t>31%</a:t>
            </a:r>
            <a:r>
              <a:rPr lang="zh-CN" altLang="en-US" sz="1000" kern="1500" dirty="0"/>
              <a:t>。上海</a:t>
            </a:r>
            <a:r>
              <a:rPr lang="en-US" altLang="zh-CN" sz="1000" kern="1500" dirty="0"/>
              <a:t>2017</a:t>
            </a:r>
            <a:r>
              <a:rPr lang="zh-CN" altLang="en-US" sz="1000" kern="1500" dirty="0"/>
              <a:t>年新一代信息技术产业同比增长</a:t>
            </a:r>
            <a:r>
              <a:rPr lang="en-US" altLang="zh-CN" sz="1000" kern="1500" dirty="0"/>
              <a:t>7.3%</a:t>
            </a:r>
            <a:r>
              <a:rPr lang="zh-CN" altLang="en-US" sz="1000" kern="1500" dirty="0"/>
              <a:t>，新能源汽车产业更是增长</a:t>
            </a:r>
            <a:r>
              <a:rPr lang="en-US" altLang="zh-CN" sz="1000" kern="1500" dirty="0"/>
              <a:t>42.6%</a:t>
            </a:r>
            <a:r>
              <a:rPr lang="zh-CN" altLang="en-US" sz="1000" kern="1500" dirty="0"/>
              <a:t>。</a:t>
            </a:r>
          </a:p>
          <a:p>
            <a:pPr algn="just"/>
            <a:r>
              <a:rPr lang="zh-CN" altLang="en-US" sz="1000" kern="1500" dirty="0" smtClean="0"/>
              <a:t>       作为</a:t>
            </a:r>
            <a:r>
              <a:rPr lang="zh-CN" altLang="en-US" sz="1000" kern="1500" dirty="0"/>
              <a:t>国际金融、贸易和航运中心，现代服务业也是上海实体经济的重要组成部分。统计显示，包括研发设计、文化创意、信息技术、检验检测认证、供应链管理在内的现代服务业，近几年在上海保持了两位数的增长，与先进制造业遥相呼应。</a:t>
            </a:r>
          </a:p>
          <a:p>
            <a:pPr algn="just"/>
            <a:endParaRPr lang="en-US" altLang="zh-CN" sz="1000" dirty="0"/>
          </a:p>
          <a:p>
            <a:pPr algn="r"/>
            <a:r>
              <a:rPr lang="en-US" altLang="zh-CN" sz="1100" dirty="0">
                <a:latin typeface="宋体" panose="02010600030101010101" pitchFamily="2" charset="-122"/>
                <a:ea typeface="宋体" panose="02010600030101010101" pitchFamily="2" charset="-122"/>
              </a:rPr>
              <a:t> </a:t>
            </a:r>
            <a:r>
              <a:rPr lang="en-US" altLang="zh-CN" sz="800" dirty="0">
                <a:latin typeface="+mj-ea"/>
              </a:rPr>
              <a:t>——</a:t>
            </a:r>
            <a:r>
              <a:rPr lang="zh-CN" altLang="en-US" sz="800" dirty="0">
                <a:latin typeface="+mj-ea"/>
              </a:rPr>
              <a:t>来源</a:t>
            </a:r>
            <a:r>
              <a:rPr lang="zh-CN" altLang="en-US" sz="800" dirty="0" smtClean="0">
                <a:latin typeface="+mj-ea"/>
              </a:rPr>
              <a:t>：人民网</a:t>
            </a:r>
            <a:endParaRPr lang="en-US" altLang="zh-CN" sz="800" dirty="0" smtClean="0"/>
          </a:p>
        </p:txBody>
      </p:sp>
      <p:sp>
        <p:nvSpPr>
          <p:cNvPr id="10" name="TextBox 11"/>
          <p:cNvSpPr>
            <a:spLocks noChangeArrowheads="1"/>
          </p:cNvSpPr>
          <p:nvPr/>
        </p:nvSpPr>
        <p:spPr bwMode="auto">
          <a:xfrm>
            <a:off x="3500437" y="8142630"/>
            <a:ext cx="3286125" cy="1323439"/>
          </a:xfrm>
          <a:custGeom>
            <a:avLst/>
            <a:gdLst>
              <a:gd name="T0" fmla="*/ 0 w 1857388"/>
              <a:gd name="T1" fmla="*/ 0 h 1938992"/>
              <a:gd name="T2" fmla="*/ 18198324 w 1857388"/>
              <a:gd name="T3" fmla="*/ 0 h 1938992"/>
              <a:gd name="T4" fmla="*/ 18198324 w 1857388"/>
              <a:gd name="T5" fmla="*/ 185065 h 1938992"/>
              <a:gd name="T6" fmla="*/ 0 w 1857388"/>
              <a:gd name="T7" fmla="*/ 185065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solidFill>
              <a:schemeClr val="tx1"/>
            </a:solidFill>
            <a:prstDash val="sysDash"/>
            <a:miter lim="800000"/>
            <a:headEnd/>
            <a:tailEnd/>
          </a:ln>
        </p:spPr>
        <p:txBody>
          <a:bodyPr>
            <a:spAutoFit/>
          </a:bodyPr>
          <a:lstStyle/>
          <a:p>
            <a:r>
              <a:rPr lang="zh-CN" altLang="zh-CN" sz="800" dirty="0">
                <a:latin typeface="Franklin Gothic Book"/>
                <a:ea typeface="黑体" pitchFamily="49" charset="-122"/>
              </a:rPr>
              <a:t>编委会主任：黄震</a:t>
            </a:r>
          </a:p>
          <a:p>
            <a:r>
              <a:rPr lang="zh-CN" altLang="zh-CN" sz="800" dirty="0">
                <a:latin typeface="Franklin Gothic Book"/>
                <a:ea typeface="黑体" pitchFamily="49" charset="-122"/>
              </a:rPr>
              <a:t>副主任：王经、章树荣、潘新</a:t>
            </a:r>
          </a:p>
          <a:p>
            <a:r>
              <a:rPr lang="zh-CN" altLang="zh-CN" sz="800" dirty="0">
                <a:latin typeface="Franklin Gothic Book"/>
                <a:ea typeface="黑体" pitchFamily="49" charset="-122"/>
              </a:rPr>
              <a:t>执行编辑：郝存</a:t>
            </a:r>
          </a:p>
          <a:p>
            <a:r>
              <a:rPr lang="zh-CN" altLang="zh-CN" sz="800" dirty="0">
                <a:latin typeface="Franklin Gothic Book"/>
                <a:ea typeface="黑体" pitchFamily="49" charset="-122"/>
              </a:rPr>
              <a:t>编辑：胡静、牛刚、任庚坡、刘惠萍、贾志海、洪春华、方树、蔡子明、陈晖、王德忠</a:t>
            </a:r>
            <a:r>
              <a:rPr lang="zh-CN" altLang="en-US" sz="800" dirty="0">
                <a:latin typeface="Franklin Gothic Book"/>
                <a:ea typeface="黑体" pitchFamily="49" charset="-122"/>
              </a:rPr>
              <a:t>、朱汉雄</a:t>
            </a:r>
            <a:endParaRPr lang="zh-CN" altLang="zh-CN" sz="800" dirty="0">
              <a:latin typeface="Franklin Gothic Book"/>
              <a:ea typeface="黑体" pitchFamily="49" charset="-122"/>
            </a:endParaRPr>
          </a:p>
          <a:p>
            <a:pPr algn="just"/>
            <a:r>
              <a:rPr lang="zh-CN" altLang="en-US" sz="800" dirty="0">
                <a:latin typeface="Franklin Gothic Book"/>
                <a:ea typeface="黑体" pitchFamily="49" charset="-122"/>
              </a:rPr>
              <a:t>编辑部地址：上海闵行区东川路</a:t>
            </a:r>
            <a:r>
              <a:rPr lang="en-US" altLang="zh-CN" sz="800" dirty="0">
                <a:latin typeface="Franklin Gothic Book"/>
                <a:ea typeface="黑体" pitchFamily="49" charset="-122"/>
              </a:rPr>
              <a:t>800</a:t>
            </a:r>
            <a:r>
              <a:rPr lang="zh-CN" altLang="en-US" sz="800" dirty="0">
                <a:latin typeface="Franklin Gothic Book"/>
                <a:ea typeface="黑体" pitchFamily="49" charset="-122"/>
              </a:rPr>
              <a:t>号能源研究院</a:t>
            </a:r>
            <a:r>
              <a:rPr lang="en-US" altLang="zh-CN" sz="800" dirty="0">
                <a:latin typeface="Franklin Gothic Book"/>
                <a:ea typeface="黑体" pitchFamily="49" charset="-122"/>
              </a:rPr>
              <a:t>206</a:t>
            </a:r>
            <a:r>
              <a:rPr lang="zh-CN" altLang="en-US" sz="800" dirty="0">
                <a:latin typeface="Franklin Gothic Book"/>
                <a:ea typeface="黑体" pitchFamily="49" charset="-122"/>
              </a:rPr>
              <a:t>室</a:t>
            </a:r>
            <a:endParaRPr lang="en-US" altLang="zh-CN" sz="800" dirty="0">
              <a:latin typeface="Franklin Gothic Book"/>
              <a:ea typeface="黑体" pitchFamily="49" charset="-122"/>
            </a:endParaRPr>
          </a:p>
          <a:p>
            <a:pPr algn="just"/>
            <a:r>
              <a:rPr lang="zh-CN" altLang="en-US" sz="800" dirty="0">
                <a:latin typeface="Franklin Gothic Book"/>
                <a:ea typeface="黑体" pitchFamily="49" charset="-122"/>
              </a:rPr>
              <a:t>邮编：</a:t>
            </a:r>
            <a:r>
              <a:rPr lang="en-US" altLang="zh-CN" sz="800" dirty="0">
                <a:latin typeface="Franklin Gothic Book"/>
                <a:ea typeface="黑体" pitchFamily="49" charset="-122"/>
              </a:rPr>
              <a:t>200240</a:t>
            </a:r>
          </a:p>
          <a:p>
            <a:pPr algn="just"/>
            <a:r>
              <a:rPr lang="zh-CN" altLang="en-US" sz="800" dirty="0">
                <a:latin typeface="Franklin Gothic Book"/>
                <a:ea typeface="黑体" pitchFamily="49" charset="-122"/>
              </a:rPr>
              <a:t>电话：</a:t>
            </a:r>
            <a:r>
              <a:rPr lang="en-US" altLang="zh-CN" sz="800" dirty="0" smtClean="0">
                <a:latin typeface="Franklin Gothic Book"/>
                <a:ea typeface="黑体" pitchFamily="49" charset="-122"/>
              </a:rPr>
              <a:t>021-34204310</a:t>
            </a:r>
          </a:p>
          <a:p>
            <a:pPr algn="just"/>
            <a:endParaRPr lang="en-US" altLang="zh-CN" sz="800" dirty="0" smtClean="0">
              <a:latin typeface="Franklin Gothic Book"/>
              <a:ea typeface="黑体" pitchFamily="49" charset="-122"/>
            </a:endParaRPr>
          </a:p>
          <a:p>
            <a:pPr algn="ctr"/>
            <a:r>
              <a:rPr lang="zh-CN" altLang="en-US" sz="800" b="1" dirty="0" smtClean="0">
                <a:latin typeface="Franklin Gothic Book"/>
                <a:ea typeface="黑体" pitchFamily="49" charset="-122"/>
              </a:rPr>
              <a:t>上海市能源研究会网址：</a:t>
            </a:r>
            <a:r>
              <a:rPr lang="en-US" altLang="zh-CN" sz="800" b="1" dirty="0" smtClean="0">
                <a:latin typeface="Franklin Gothic Book"/>
                <a:ea typeface="黑体" pitchFamily="49" charset="-122"/>
              </a:rPr>
              <a:t>http://sh-ers.sjtu.edu.cn/</a:t>
            </a:r>
            <a:endParaRPr lang="zh-CN" altLang="en-US" sz="800" b="1" dirty="0">
              <a:latin typeface="Franklin Gothic Book"/>
              <a:ea typeface="黑体" pitchFamily="49" charset="-122"/>
            </a:endParaRPr>
          </a:p>
        </p:txBody>
      </p:sp>
      <p:sp>
        <p:nvSpPr>
          <p:cNvPr id="14" name="TextBox 40"/>
          <p:cNvSpPr>
            <a:spLocks noChangeArrowheads="1"/>
          </p:cNvSpPr>
          <p:nvPr/>
        </p:nvSpPr>
        <p:spPr bwMode="auto">
          <a:xfrm>
            <a:off x="134409" y="767797"/>
            <a:ext cx="3348821" cy="3785652"/>
          </a:xfrm>
          <a:custGeom>
            <a:avLst/>
            <a:gdLst>
              <a:gd name="T0" fmla="*/ 0 w 1857388"/>
              <a:gd name="T1" fmla="*/ 0 h 1938992"/>
              <a:gd name="T2" fmla="*/ 15730706 w 1857388"/>
              <a:gd name="T3" fmla="*/ 0 h 1938992"/>
              <a:gd name="T4" fmla="*/ 15730706 w 1857388"/>
              <a:gd name="T5" fmla="*/ 9211340 h 1938992"/>
              <a:gd name="T6" fmla="*/ 0 w 1857388"/>
              <a:gd name="T7" fmla="*/ 9211340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headEnd/>
            <a:tailEnd/>
          </a:ln>
        </p:spPr>
        <p:txBody>
          <a:bodyPr wrap="square">
            <a:spAutoFit/>
          </a:bodyPr>
          <a:lstStyle/>
          <a:p>
            <a:pPr algn="just"/>
            <a:r>
              <a:rPr lang="en-US" altLang="zh-CN" sz="1000" kern="1500" dirty="0" smtClean="0"/>
              <a:t>       2018</a:t>
            </a:r>
            <a:r>
              <a:rPr lang="zh-CN" altLang="en-US" sz="1000" kern="1500" dirty="0"/>
              <a:t>年</a:t>
            </a:r>
            <a:r>
              <a:rPr lang="en-US" altLang="zh-CN" sz="1000" kern="1500" dirty="0"/>
              <a:t>1</a:t>
            </a:r>
            <a:r>
              <a:rPr lang="zh-CN" altLang="en-US" sz="1000" kern="1500" dirty="0"/>
              <a:t>月</a:t>
            </a:r>
            <a:r>
              <a:rPr lang="en-US" altLang="zh-CN" sz="1000" kern="1500" dirty="0"/>
              <a:t>12</a:t>
            </a:r>
            <a:r>
              <a:rPr lang="zh-CN" altLang="en-US" sz="1000" kern="1500" dirty="0"/>
              <a:t>日，首届“未来能源大会”如约而至。会议由中国科学院科技战略咨询研究院、国际能源署（</a:t>
            </a:r>
            <a:r>
              <a:rPr lang="en-US" altLang="zh-CN" sz="1000" kern="1500" dirty="0"/>
              <a:t>IEA</a:t>
            </a:r>
            <a:r>
              <a:rPr lang="zh-CN" altLang="en-US" sz="1000" kern="1500" dirty="0"/>
              <a:t>）、联合国项目事务署（</a:t>
            </a:r>
            <a:r>
              <a:rPr lang="en-US" altLang="zh-CN" sz="1000" kern="1500" dirty="0"/>
              <a:t>UNOPS</a:t>
            </a:r>
            <a:r>
              <a:rPr lang="zh-CN" altLang="en-US" sz="1000" kern="1500" dirty="0"/>
              <a:t>）指导，由中国能源研究会分布式能源专业委员会、中国优选法统筹法与经济数学研究会低碳发展管理专业委员会、中国能源网、全球太阳能理事会、亚洲光伏产业协会联合主办，国家电网公司、汉能控股集团等协办</a:t>
            </a:r>
            <a:r>
              <a:rPr lang="zh-CN" altLang="en-US" sz="1000" kern="1500" dirty="0" smtClean="0"/>
              <a:t>。</a:t>
            </a:r>
            <a:endParaRPr lang="en-US" altLang="zh-CN" sz="1000" kern="1500" dirty="0" smtClean="0"/>
          </a:p>
          <a:p>
            <a:pPr algn="just"/>
            <a:r>
              <a:rPr lang="zh-CN" altLang="en-US" sz="1000" dirty="0" smtClean="0"/>
              <a:t>       作为</a:t>
            </a:r>
            <a:r>
              <a:rPr lang="zh-CN" altLang="en-US" sz="1000" dirty="0"/>
              <a:t>一个非政府、非盈利性、定期举行的研究和交流平台，会议旨在通过组织专业研究和会展活动，探讨“传统能源”向“未来能源”转型融合的趋势，促进能源行业协调、高效和可持续发展，推动建立智能化与开放共享的现代能源生态体系。</a:t>
            </a:r>
          </a:p>
          <a:p>
            <a:pPr algn="just"/>
            <a:r>
              <a:rPr lang="zh-CN" altLang="en-US" sz="1000" b="1" dirty="0" smtClean="0"/>
              <a:t>中国科学院科技战略咨询研究院</a:t>
            </a:r>
            <a:r>
              <a:rPr lang="zh-CN" altLang="en-US" sz="1000" b="1" dirty="0"/>
              <a:t>院长 潘教峰</a:t>
            </a:r>
            <a:endParaRPr lang="zh-CN" altLang="en-US" sz="1000" dirty="0"/>
          </a:p>
          <a:p>
            <a:pPr algn="just"/>
            <a:r>
              <a:rPr lang="zh-CN" altLang="en-US" sz="1000" dirty="0" smtClean="0"/>
              <a:t>       能源</a:t>
            </a:r>
            <a:r>
              <a:rPr lang="zh-CN" altLang="en-US" sz="1000" dirty="0"/>
              <a:t>革命的本质是能源的更替和能源生产消费方式的一种转变，资源形态、转换技术、消费模式、人类认知等方面的一系列显著变化。当前全球新一轮科技革命、产业革命、能源革命蓄势待发，面临能源格局新的变化、国际能源新的趋势，保证国家能源安全必须推动能源生产和消费的历史革命。</a:t>
            </a:r>
          </a:p>
          <a:p>
            <a:pPr algn="just"/>
            <a:r>
              <a:rPr lang="zh-CN" altLang="en-US" sz="1000" dirty="0" smtClean="0"/>
              <a:t>       党</a:t>
            </a:r>
            <a:r>
              <a:rPr lang="zh-CN" altLang="en-US" sz="1000" dirty="0"/>
              <a:t>的十九大是一次具有划时代意义的大会，习近平总书记指出发展清洁能源是展现能源结构、保障能源安全，推进生态文明建设的重要任务，十九大报告彰显以</a:t>
            </a:r>
            <a:r>
              <a:rPr lang="zh-CN" altLang="en-US" sz="1000" dirty="0" smtClean="0"/>
              <a:t>习近平同志为</a:t>
            </a:r>
            <a:r>
              <a:rPr lang="zh-CN" altLang="en-US" sz="1000" dirty="0"/>
              <a:t>核心的党中央对人类发展规律、自然规律、经济社会发展规律的最终认识。为有效解决新时代面临</a:t>
            </a:r>
            <a:r>
              <a:rPr lang="zh-CN" altLang="en-US" sz="1000" dirty="0" smtClean="0"/>
              <a:t>的</a:t>
            </a:r>
            <a:endParaRPr lang="zh-CN" altLang="en-US" sz="1000" dirty="0"/>
          </a:p>
        </p:txBody>
      </p:sp>
      <p:sp>
        <p:nvSpPr>
          <p:cNvPr id="3" name="矩形 2"/>
          <p:cNvSpPr/>
          <p:nvPr/>
        </p:nvSpPr>
        <p:spPr>
          <a:xfrm>
            <a:off x="3429000" y="771467"/>
            <a:ext cx="3276213" cy="3631763"/>
          </a:xfrm>
          <a:prstGeom prst="rect">
            <a:avLst/>
          </a:prstGeom>
        </p:spPr>
        <p:txBody>
          <a:bodyPr wrap="square">
            <a:spAutoFit/>
          </a:bodyPr>
          <a:lstStyle/>
          <a:p>
            <a:pPr algn="just"/>
            <a:r>
              <a:rPr lang="zh-CN" altLang="en-US" sz="1000" dirty="0" smtClean="0"/>
              <a:t>人民</a:t>
            </a:r>
            <a:r>
              <a:rPr lang="zh-CN" altLang="en-US" sz="1000" dirty="0" smtClean="0"/>
              <a:t>日益增长</a:t>
            </a:r>
            <a:r>
              <a:rPr lang="zh-CN" altLang="en-US" sz="1000" dirty="0"/>
              <a:t>的美好生活需要和不平衡、不充分的发展</a:t>
            </a:r>
            <a:r>
              <a:rPr lang="zh-CN" altLang="en-US" sz="1000" dirty="0" smtClean="0"/>
              <a:t>之间的</a:t>
            </a:r>
            <a:r>
              <a:rPr lang="zh-CN" altLang="en-US" sz="1000" dirty="0"/>
              <a:t>矛盾，必须树立生态文明观，坚持绿色发展理念，推动能源和生产消费革命，构建清洁低碳、安全高效的能源体系。</a:t>
            </a:r>
          </a:p>
          <a:p>
            <a:pPr algn="just"/>
            <a:r>
              <a:rPr lang="zh-CN" altLang="en-US" sz="1000" dirty="0" smtClean="0">
                <a:latin typeface="宋体" panose="02010600030101010101" pitchFamily="2" charset="-122"/>
                <a:ea typeface="宋体" panose="02010600030101010101" pitchFamily="2" charset="-122"/>
              </a:rPr>
              <a:t>    种种</a:t>
            </a:r>
            <a:r>
              <a:rPr lang="zh-CN" altLang="en-US" sz="1000" dirty="0">
                <a:latin typeface="宋体" panose="02010600030101010101" pitchFamily="2" charset="-122"/>
                <a:ea typeface="宋体" panose="02010600030101010101" pitchFamily="2" charset="-122"/>
              </a:rPr>
              <a:t>迹象表明，当今世界正处于新一轮能源革命的起步期，可再生能源开始规模化应用，分布式能源、第四代核电等技术进入市场导入期，大能量的储能，新能源材料，新燃料电池等有望取得重大突破，引发了能源革命将主导第三次工业革命的发展。人类革命的发展趋势呈现一些显著的特点，属于高碳向低碳转型，新能源和可再生能源成为未来能源生态结构的重要方向，电力将成为终端消费的主体，能源创新在能源革命中起决定性的作用。</a:t>
            </a:r>
          </a:p>
          <a:p>
            <a:pPr algn="just"/>
            <a:r>
              <a:rPr lang="zh-CN" altLang="en-US" sz="1000" dirty="0" smtClean="0">
                <a:latin typeface="宋体" panose="02010600030101010101" pitchFamily="2" charset="-122"/>
                <a:ea typeface="宋体" panose="02010600030101010101" pitchFamily="2" charset="-122"/>
              </a:rPr>
              <a:t>    在推动</a:t>
            </a:r>
            <a:r>
              <a:rPr lang="zh-CN" altLang="en-US" sz="1000" dirty="0">
                <a:latin typeface="宋体" panose="02010600030101010101" pitchFamily="2" charset="-122"/>
                <a:ea typeface="宋体" panose="02010600030101010101" pitchFamily="2" charset="-122"/>
              </a:rPr>
              <a:t>能源科技创新时应明确定位，适应本国国情，聚焦需求目标，实施创新驱动，通过能源技术革命促进能源生产和消费。</a:t>
            </a:r>
            <a:r>
              <a:rPr lang="en-US" altLang="zh-CN" sz="1000" dirty="0">
                <a:latin typeface="宋体" panose="02010600030101010101" pitchFamily="2" charset="-122"/>
                <a:ea typeface="宋体" panose="02010600030101010101" pitchFamily="2" charset="-122"/>
              </a:rPr>
              <a:t>2017</a:t>
            </a:r>
            <a:r>
              <a:rPr lang="zh-CN" altLang="en-US" sz="1000" dirty="0">
                <a:latin typeface="宋体" panose="02010600030101010101" pitchFamily="2" charset="-122"/>
                <a:ea typeface="宋体" panose="02010600030101010101" pitchFamily="2" charset="-122"/>
              </a:rPr>
              <a:t>年能源领域的拐点事件频发，在国际方面欧洲各国公布禁售燃油车时间表，汽油消费现天花板，特朗普政府退出巴黎协定。国内方面全国碳市场正式启动，国内抑制煤炭消费，光伏装机再创新高，年度新高可能超过</a:t>
            </a:r>
            <a:r>
              <a:rPr lang="en-US" altLang="zh-CN" sz="1000" dirty="0">
                <a:latin typeface="宋体" panose="02010600030101010101" pitchFamily="2" charset="-122"/>
                <a:ea typeface="宋体" panose="02010600030101010101" pitchFamily="2" charset="-122"/>
              </a:rPr>
              <a:t>55GW</a:t>
            </a:r>
            <a:r>
              <a:rPr lang="zh-CN" altLang="en-US" sz="1000" dirty="0">
                <a:latin typeface="宋体" panose="02010600030101010101" pitchFamily="2" charset="-122"/>
                <a:ea typeface="宋体" panose="02010600030101010101" pitchFamily="2" charset="-122"/>
              </a:rPr>
              <a:t>。未来全球能源发展已经从资源一代转向技术一代，从传统发展能源技术向绿色能源技术转变，将持续改变世界能源格局。</a:t>
            </a:r>
          </a:p>
          <a:p>
            <a:pPr algn="just"/>
            <a:endParaRPr lang="zh-CN" altLang="en-US" sz="1000" kern="1500" dirty="0">
              <a:latin typeface="宋体" panose="02010600030101010101" pitchFamily="2" charset="-122"/>
              <a:ea typeface="宋体" panose="02010600030101010101" pitchFamily="2" charset="-122"/>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2165</TotalTime>
  <Words>3752</Words>
  <Application>Microsoft Office PowerPoint</Application>
  <PresentationFormat>A4 纸张(210x297 毫米)</PresentationFormat>
  <Paragraphs>117</Paragraphs>
  <Slides>4</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vt:i4>
      </vt:variant>
    </vt:vector>
  </HeadingPairs>
  <TitlesOfParts>
    <vt:vector size="19" baseType="lpstr">
      <vt:lpstr>方正报宋_GBK</vt:lpstr>
      <vt:lpstr>方正姚体</vt:lpstr>
      <vt:lpstr>黑体</vt:lpstr>
      <vt:lpstr>华文彩云</vt:lpstr>
      <vt:lpstr>隶书</vt:lpstr>
      <vt:lpstr>宋体</vt:lpstr>
      <vt:lpstr>微软雅黑</vt:lpstr>
      <vt:lpstr>幼圆</vt:lpstr>
      <vt:lpstr>Arial</vt:lpstr>
      <vt:lpstr>Calibri</vt:lpstr>
      <vt:lpstr>Franklin Gothic Book</vt:lpstr>
      <vt:lpstr>Franklin Gothic Medium</vt:lpstr>
      <vt:lpstr>Times New Roman</vt:lpstr>
      <vt:lpstr>Wingdings 2</vt:lpstr>
      <vt:lpstr>暗香扑面</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213</cp:revision>
  <dcterms:created xsi:type="dcterms:W3CDTF">2014-09-19T06:46:47Z</dcterms:created>
  <dcterms:modified xsi:type="dcterms:W3CDTF">2023-05-04T08:37:08Z</dcterms:modified>
</cp:coreProperties>
</file>