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1" r:id="rId5"/>
  </p:sldIdLst>
  <p:sldSz cx="6858000" cy="9906000" type="A4"/>
  <p:notesSz cx="6858000" cy="9144000"/>
  <p:defaultTextStyle>
    <a:defPPr>
      <a:defRPr lang="zh-CN"/>
    </a:defPPr>
    <a:lvl1pPr marL="0" algn="l" defTabSz="957800" rtl="0" eaLnBrk="1" latinLnBrk="0" hangingPunct="1">
      <a:defRPr sz="1900" kern="1200">
        <a:solidFill>
          <a:schemeClr val="tx1"/>
        </a:solidFill>
        <a:latin typeface="+mn-lt"/>
        <a:ea typeface="+mn-ea"/>
        <a:cs typeface="+mn-cs"/>
      </a:defRPr>
    </a:lvl1pPr>
    <a:lvl2pPr marL="478899" algn="l" defTabSz="957800" rtl="0" eaLnBrk="1" latinLnBrk="0" hangingPunct="1">
      <a:defRPr sz="1900" kern="1200">
        <a:solidFill>
          <a:schemeClr val="tx1"/>
        </a:solidFill>
        <a:latin typeface="+mn-lt"/>
        <a:ea typeface="+mn-ea"/>
        <a:cs typeface="+mn-cs"/>
      </a:defRPr>
    </a:lvl2pPr>
    <a:lvl3pPr marL="957800" algn="l" defTabSz="957800" rtl="0" eaLnBrk="1" latinLnBrk="0" hangingPunct="1">
      <a:defRPr sz="1900" kern="1200">
        <a:solidFill>
          <a:schemeClr val="tx1"/>
        </a:solidFill>
        <a:latin typeface="+mn-lt"/>
        <a:ea typeface="+mn-ea"/>
        <a:cs typeface="+mn-cs"/>
      </a:defRPr>
    </a:lvl3pPr>
    <a:lvl4pPr marL="1436699" algn="l" defTabSz="957800" rtl="0" eaLnBrk="1" latinLnBrk="0" hangingPunct="1">
      <a:defRPr sz="1900" kern="1200">
        <a:solidFill>
          <a:schemeClr val="tx1"/>
        </a:solidFill>
        <a:latin typeface="+mn-lt"/>
        <a:ea typeface="+mn-ea"/>
        <a:cs typeface="+mn-cs"/>
      </a:defRPr>
    </a:lvl4pPr>
    <a:lvl5pPr marL="1915599" algn="l" defTabSz="957800" rtl="0" eaLnBrk="1" latinLnBrk="0" hangingPunct="1">
      <a:defRPr sz="1900" kern="1200">
        <a:solidFill>
          <a:schemeClr val="tx1"/>
        </a:solidFill>
        <a:latin typeface="+mn-lt"/>
        <a:ea typeface="+mn-ea"/>
        <a:cs typeface="+mn-cs"/>
      </a:defRPr>
    </a:lvl5pPr>
    <a:lvl6pPr marL="2394498" algn="l" defTabSz="957800" rtl="0" eaLnBrk="1" latinLnBrk="0" hangingPunct="1">
      <a:defRPr sz="1900" kern="1200">
        <a:solidFill>
          <a:schemeClr val="tx1"/>
        </a:solidFill>
        <a:latin typeface="+mn-lt"/>
        <a:ea typeface="+mn-ea"/>
        <a:cs typeface="+mn-cs"/>
      </a:defRPr>
    </a:lvl6pPr>
    <a:lvl7pPr marL="2873399" algn="l" defTabSz="957800" rtl="0" eaLnBrk="1" latinLnBrk="0" hangingPunct="1">
      <a:defRPr sz="1900" kern="1200">
        <a:solidFill>
          <a:schemeClr val="tx1"/>
        </a:solidFill>
        <a:latin typeface="+mn-lt"/>
        <a:ea typeface="+mn-ea"/>
        <a:cs typeface="+mn-cs"/>
      </a:defRPr>
    </a:lvl7pPr>
    <a:lvl8pPr marL="3352298" algn="l" defTabSz="957800" rtl="0" eaLnBrk="1" latinLnBrk="0" hangingPunct="1">
      <a:defRPr sz="1900" kern="1200">
        <a:solidFill>
          <a:schemeClr val="tx1"/>
        </a:solidFill>
        <a:latin typeface="+mn-lt"/>
        <a:ea typeface="+mn-ea"/>
        <a:cs typeface="+mn-cs"/>
      </a:defRPr>
    </a:lvl8pPr>
    <a:lvl9pPr marL="3831198" algn="l" defTabSz="957800" rtl="0" eaLnBrk="1" latinLnBrk="0" hangingPunct="1">
      <a:defRPr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844" y="642"/>
      </p:cViewPr>
      <p:guideLst>
        <p:guide orient="horz" pos="312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514350" y="4617435"/>
            <a:ext cx="5829300" cy="26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ctrTitle"/>
          </p:nvPr>
        </p:nvSpPr>
        <p:spPr>
          <a:xfrm>
            <a:off x="514350" y="2421468"/>
            <a:ext cx="5829300" cy="2221969"/>
          </a:xfrm>
        </p:spPr>
        <p:txBody>
          <a:bodyPr anchor="b"/>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028700" y="4643436"/>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2014/12/26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2014/12/26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7" name="矩形 6"/>
          <p:cNvSpPr/>
          <p:nvPr/>
        </p:nvSpPr>
        <p:spPr>
          <a:xfrm>
            <a:off x="342900" y="2037730"/>
            <a:ext cx="6172200" cy="26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411404" y="396699"/>
            <a:ext cx="1103696" cy="8683830"/>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342900" y="396699"/>
            <a:ext cx="5014926" cy="8683830"/>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2014/12/26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342900" y="2037730"/>
            <a:ext cx="6172200" cy="26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54864" y="9245600"/>
            <a:ext cx="2400300" cy="409933"/>
          </a:xfrm>
        </p:spPr>
        <p:txBody>
          <a:bodyPr/>
          <a:lstStyle/>
          <a:p>
            <a:fld id="{530820CF-B880-4189-942D-D702A7CBA730}" type="datetimeFigureOut">
              <a:rPr lang="zh-CN" altLang="en-US" smtClean="0"/>
              <a:pPr/>
              <a:t>2014/12/26</a:t>
            </a:fld>
            <a:endParaRPr lang="zh-CN" altLang="en-US"/>
          </a:p>
        </p:txBody>
      </p:sp>
      <p:sp>
        <p:nvSpPr>
          <p:cNvPr id="5" name="页脚占位符 4"/>
          <p:cNvSpPr>
            <a:spLocks noGrp="1"/>
          </p:cNvSpPr>
          <p:nvPr>
            <p:ph type="ftr" sz="quarter" idx="11"/>
          </p:nvPr>
        </p:nvSpPr>
        <p:spPr>
          <a:xfrm>
            <a:off x="3998214" y="9245600"/>
            <a:ext cx="2800350" cy="409933"/>
          </a:xfrm>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矩形 6"/>
          <p:cNvSpPr/>
          <p:nvPr/>
        </p:nvSpPr>
        <p:spPr>
          <a:xfrm>
            <a:off x="514350" y="4540247"/>
            <a:ext cx="5829300" cy="26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541735" y="4540248"/>
            <a:ext cx="5829300" cy="1967442"/>
          </a:xfrm>
        </p:spPr>
        <p:txBody>
          <a:bodyPr anchor="t"/>
          <a:lstStyle>
            <a:lvl1pPr algn="ctr">
              <a:defRPr sz="40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541735" y="2373311"/>
            <a:ext cx="5829300" cy="216693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2014/12/26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342900" y="2037730"/>
            <a:ext cx="6172200" cy="26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2014/12/26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342900" y="2037730"/>
            <a:ext cx="6172200" cy="26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42900" y="2217385"/>
            <a:ext cx="3030141" cy="924101"/>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3483769" y="2217385"/>
            <a:ext cx="3031331" cy="924101"/>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2014/12/26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342900" y="2037730"/>
            <a:ext cx="6172200" cy="26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2014/12/26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Ref idx="1002">
        <a:schemeClr val="bg2"/>
      </p:bgRef>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2014/12/26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2089538" y="1521789"/>
            <a:ext cx="4428000" cy="26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2089538" y="330200"/>
            <a:ext cx="4425564" cy="1217589"/>
          </a:xfrm>
        </p:spPr>
        <p:txBody>
          <a:bodyPr anchor="b"/>
          <a:lstStyle>
            <a:lvl1pPr algn="ctr">
              <a:defRPr sz="2800" b="0"/>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2089537" y="1650977"/>
            <a:ext cx="4425563" cy="742955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342904" y="1650977"/>
            <a:ext cx="1693056" cy="7429552"/>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2014/12/26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00050" y="440267"/>
            <a:ext cx="4800600" cy="990600"/>
          </a:xfrm>
        </p:spPr>
        <p:txBody>
          <a:bodyPr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526164" y="1651000"/>
            <a:ext cx="5417436" cy="5749137"/>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1771650" y="7814734"/>
            <a:ext cx="4243416" cy="1162578"/>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2014/12/26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矩形 6"/>
          <p:cNvSpPr/>
          <p:nvPr/>
        </p:nvSpPr>
        <p:spPr>
          <a:xfrm>
            <a:off x="0" y="9646000"/>
            <a:ext cx="6858000" cy="260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占位符 1"/>
          <p:cNvSpPr>
            <a:spLocks noGrp="1"/>
          </p:cNvSpPr>
          <p:nvPr>
            <p:ph type="title"/>
          </p:nvPr>
        </p:nvSpPr>
        <p:spPr>
          <a:xfrm>
            <a:off x="342900" y="396699"/>
            <a:ext cx="6172200" cy="1651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42900" y="2311400"/>
            <a:ext cx="6172200" cy="6769129"/>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57150" y="9245600"/>
            <a:ext cx="2400300" cy="409933"/>
          </a:xfrm>
          <a:prstGeom prst="rect">
            <a:avLst/>
          </a:prstGeom>
        </p:spPr>
        <p:txBody>
          <a:bodyPr vert="horz" rtlCol="0" anchor="b"/>
          <a:lstStyle>
            <a:lvl1pPr algn="l" eaLnBrk="1" latinLnBrk="0" hangingPunct="1">
              <a:defRPr kumimoji="0" sz="1100">
                <a:solidFill>
                  <a:schemeClr val="tx2">
                    <a:lumMod val="75000"/>
                    <a:lumOff val="25000"/>
                  </a:schemeClr>
                </a:solidFill>
              </a:defRPr>
            </a:lvl1pPr>
          </a:lstStyle>
          <a:p>
            <a:fld id="{530820CF-B880-4189-942D-D702A7CBA730}" type="datetimeFigureOut">
              <a:rPr lang="zh-CN" altLang="en-US" smtClean="0"/>
              <a:pPr/>
              <a:t>2014/12/26</a:t>
            </a:fld>
            <a:endParaRPr lang="zh-CN" altLang="en-US"/>
          </a:p>
        </p:txBody>
      </p:sp>
      <p:sp>
        <p:nvSpPr>
          <p:cNvPr id="5" name="页脚占位符 4"/>
          <p:cNvSpPr>
            <a:spLocks noGrp="1"/>
          </p:cNvSpPr>
          <p:nvPr>
            <p:ph type="ftr" sz="quarter" idx="3"/>
          </p:nvPr>
        </p:nvSpPr>
        <p:spPr>
          <a:xfrm>
            <a:off x="4000500" y="9245600"/>
            <a:ext cx="2800350" cy="409933"/>
          </a:xfrm>
          <a:prstGeom prst="rect">
            <a:avLst/>
          </a:prstGeom>
        </p:spPr>
        <p:txBody>
          <a:bodyPr vert="horz" rtlCol="0" anchor="ctr"/>
          <a:lstStyle>
            <a:lvl1pPr algn="r" eaLnBrk="1" latinLnBrk="0" hangingPunct="1">
              <a:defRPr kumimoji="0" sz="1100">
                <a:solidFill>
                  <a:schemeClr val="tx2">
                    <a:lumMod val="75000"/>
                    <a:lumOff val="25000"/>
                  </a:schemeClr>
                </a:solidFill>
              </a:defRPr>
            </a:lvl1pPr>
          </a:lstStyle>
          <a:p>
            <a:endParaRPr lang="zh-CN" altLang="en-US"/>
          </a:p>
        </p:txBody>
      </p:sp>
      <p:sp>
        <p:nvSpPr>
          <p:cNvPr id="6" name="灯片编号占位符 5"/>
          <p:cNvSpPr>
            <a:spLocks noGrp="1"/>
          </p:cNvSpPr>
          <p:nvPr>
            <p:ph type="sldNum" sz="quarter" idx="4"/>
          </p:nvPr>
        </p:nvSpPr>
        <p:spPr>
          <a:xfrm>
            <a:off x="3086100" y="9245600"/>
            <a:ext cx="685800" cy="409448"/>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defRPr>
            </a:lvl1pPr>
          </a:lstStyle>
          <a:p>
            <a:fld id="{0C913308-F349-4B6D-A68A-DD1791B4A57B}" type="slidenum">
              <a:rPr lang="zh-CN" altLang="en-US" smtClean="0"/>
              <a:pPr/>
              <a:t>‹#›</a:t>
            </a:fld>
            <a:endParaRPr lang="zh-CN" altLang="en-US"/>
          </a:p>
        </p:txBody>
      </p:sp>
      <p:sp>
        <p:nvSpPr>
          <p:cNvPr id="8" name="矩形 7"/>
          <p:cNvSpPr/>
          <p:nvPr/>
        </p:nvSpPr>
        <p:spPr>
          <a:xfrm>
            <a:off x="0" y="0"/>
            <a:ext cx="6858000" cy="156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a:buChar char="ß"/>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Þ"/>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mailto:shers88@163.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90" y="238092"/>
            <a:ext cx="2786082" cy="1073395"/>
          </a:xfrm>
          <a:prstGeom prst="rect">
            <a:avLst/>
          </a:prstGeom>
          <a:ln/>
        </p:spPr>
        <p:style>
          <a:lnRef idx="3">
            <a:schemeClr val="lt1"/>
          </a:lnRef>
          <a:fillRef idx="1">
            <a:schemeClr val="accent1"/>
          </a:fillRef>
          <a:effectRef idx="1">
            <a:schemeClr val="accent1"/>
          </a:effectRef>
          <a:fontRef idx="minor">
            <a:schemeClr val="lt1"/>
          </a:fontRef>
        </p:style>
        <p:txBody>
          <a:bodyPr wrap="square" lIns="87654" tIns="43827" rIns="87654" bIns="43827" rtlCol="0">
            <a:spAutoFit/>
          </a:bodyPr>
          <a:lstStyle/>
          <a:p>
            <a:pPr algn="ctr"/>
            <a:r>
              <a:rPr lang="zh-CN" altLang="zh-CN" sz="2000" b="1" dirty="0" smtClean="0">
                <a:latin typeface="华文彩云" pitchFamily="2" charset="-122"/>
                <a:ea typeface="华文彩云" pitchFamily="2" charset="-122"/>
              </a:rPr>
              <a:t>《上海能源信息报》</a:t>
            </a:r>
          </a:p>
          <a:p>
            <a:pPr algn="ctr"/>
            <a:r>
              <a:rPr lang="en-US" altLang="zh-CN" sz="1200" b="1" dirty="0" smtClean="0">
                <a:latin typeface="Arial" pitchFamily="34" charset="0"/>
                <a:cs typeface="Arial" pitchFamily="34" charset="0"/>
              </a:rPr>
              <a:t>ENERGY INFORMATION</a:t>
            </a:r>
            <a:endParaRPr lang="zh-CN" altLang="zh-CN" sz="1200" b="1" dirty="0" smtClean="0">
              <a:latin typeface="Arial" pitchFamily="34" charset="0"/>
              <a:cs typeface="Arial" pitchFamily="34" charset="0"/>
            </a:endParaRPr>
          </a:p>
          <a:p>
            <a:pPr>
              <a:lnSpc>
                <a:spcPct val="200000"/>
              </a:lnSpc>
            </a:pPr>
            <a:r>
              <a:rPr lang="zh-CN" altLang="zh-CN" sz="800" b="1" dirty="0" smtClean="0">
                <a:latin typeface="+mn-ea"/>
              </a:rPr>
              <a:t>上海市能源研究会</a:t>
            </a:r>
            <a:r>
              <a:rPr lang="zh-CN" altLang="en-US" sz="800" b="1" dirty="0" smtClean="0">
                <a:latin typeface="+mn-ea"/>
              </a:rPr>
              <a:t>  主办</a:t>
            </a:r>
            <a:r>
              <a:rPr lang="en-US" altLang="zh-CN" sz="800" b="1" dirty="0" smtClean="0">
                <a:latin typeface="+mn-ea"/>
              </a:rPr>
              <a:t> </a:t>
            </a:r>
            <a:r>
              <a:rPr lang="zh-CN" altLang="en-US" sz="800" b="1" dirty="0" smtClean="0">
                <a:latin typeface="+mn-ea"/>
              </a:rPr>
              <a:t>上海交通大学能源研究院  </a:t>
            </a:r>
            <a:r>
              <a:rPr lang="zh-CN" altLang="en-US" sz="800" b="1" dirty="0" smtClean="0">
                <a:latin typeface="+mn-ea"/>
              </a:rPr>
              <a:t>协办</a:t>
            </a:r>
            <a:endParaRPr lang="zh-CN" altLang="zh-CN" sz="800" b="1" dirty="0" smtClean="0">
              <a:latin typeface="+mn-ea"/>
            </a:endParaRPr>
          </a:p>
          <a:p>
            <a:pPr>
              <a:lnSpc>
                <a:spcPct val="200000"/>
              </a:lnSpc>
            </a:pPr>
            <a:r>
              <a:rPr lang="en-US" altLang="zh-CN" sz="800" b="1" dirty="0" smtClean="0">
                <a:latin typeface="+mn-ea"/>
              </a:rPr>
              <a:t>  2014</a:t>
            </a:r>
            <a:r>
              <a:rPr lang="zh-CN" altLang="zh-CN" sz="800" b="1" dirty="0" smtClean="0">
                <a:latin typeface="+mn-ea"/>
              </a:rPr>
              <a:t>年</a:t>
            </a:r>
            <a:r>
              <a:rPr lang="en-US" altLang="zh-CN" sz="800" b="1" dirty="0" smtClean="0">
                <a:latin typeface="+mn-ea"/>
              </a:rPr>
              <a:t>9</a:t>
            </a:r>
            <a:r>
              <a:rPr lang="zh-CN" altLang="zh-CN" sz="800" b="1" dirty="0" smtClean="0">
                <a:latin typeface="+mn-ea"/>
              </a:rPr>
              <a:t>月</a:t>
            </a:r>
            <a:r>
              <a:rPr lang="en-US" altLang="zh-CN" sz="800" b="1" dirty="0" smtClean="0">
                <a:latin typeface="+mn-ea"/>
              </a:rPr>
              <a:t>30</a:t>
            </a:r>
            <a:r>
              <a:rPr lang="zh-CN" altLang="zh-CN" sz="800" b="1" dirty="0" smtClean="0">
                <a:latin typeface="+mn-ea"/>
              </a:rPr>
              <a:t>日</a:t>
            </a:r>
            <a:r>
              <a:rPr lang="en-US" altLang="zh-CN" sz="800" b="1" dirty="0" smtClean="0">
                <a:latin typeface="+mn-ea"/>
              </a:rPr>
              <a:t>    </a:t>
            </a:r>
            <a:r>
              <a:rPr lang="zh-CN" altLang="en-US" sz="800" b="1" dirty="0" smtClean="0">
                <a:latin typeface="+mn-ea"/>
              </a:rPr>
              <a:t>电子版</a:t>
            </a:r>
            <a:r>
              <a:rPr lang="zh-CN" altLang="zh-CN" sz="800" b="1" dirty="0" smtClean="0">
                <a:latin typeface="+mn-ea"/>
              </a:rPr>
              <a:t>第</a:t>
            </a:r>
            <a:r>
              <a:rPr lang="zh-CN" altLang="en-US" sz="800" b="1" dirty="0" smtClean="0">
                <a:latin typeface="+mn-ea"/>
              </a:rPr>
              <a:t>一</a:t>
            </a:r>
            <a:r>
              <a:rPr lang="zh-CN" altLang="zh-CN" sz="800" b="1" dirty="0" smtClean="0">
                <a:latin typeface="+mn-ea"/>
              </a:rPr>
              <a:t>期（特刊，总第</a:t>
            </a:r>
            <a:r>
              <a:rPr lang="en-US" altLang="zh-CN" sz="800" b="1" dirty="0" smtClean="0">
                <a:latin typeface="+mn-ea"/>
              </a:rPr>
              <a:t>292</a:t>
            </a:r>
            <a:r>
              <a:rPr lang="zh-CN" altLang="zh-CN" sz="800" b="1" dirty="0" smtClean="0">
                <a:latin typeface="+mn-ea"/>
              </a:rPr>
              <a:t>期</a:t>
            </a:r>
            <a:r>
              <a:rPr lang="zh-CN" altLang="zh-CN" sz="800" b="1" dirty="0" smtClean="0"/>
              <a:t>）</a:t>
            </a:r>
            <a:endParaRPr lang="zh-CN" altLang="en-US" sz="800" b="1" dirty="0"/>
          </a:p>
        </p:txBody>
      </p:sp>
      <p:cxnSp>
        <p:nvCxnSpPr>
          <p:cNvPr id="12" name="直接连接符 11"/>
          <p:cNvCxnSpPr/>
          <p:nvPr/>
        </p:nvCxnSpPr>
        <p:spPr>
          <a:xfrm>
            <a:off x="142852" y="1452538"/>
            <a:ext cx="6572296"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22" name="直接连接符 21"/>
          <p:cNvCxnSpPr/>
          <p:nvPr/>
        </p:nvCxnSpPr>
        <p:spPr>
          <a:xfrm rot="5400000">
            <a:off x="1428736" y="3452802"/>
            <a:ext cx="4000528" cy="0"/>
          </a:xfrm>
          <a:prstGeom prst="line">
            <a:avLst/>
          </a:prstGeom>
          <a:ln w="19050" cmpd="sng">
            <a:solidFill>
              <a:srgbClr val="00B0F0"/>
            </a:solidFill>
            <a:prstDash val="sysDot"/>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3446489" y="1511834"/>
            <a:ext cx="3243196" cy="553998"/>
          </a:xfrm>
          <a:prstGeom prst="rect">
            <a:avLst/>
          </a:prstGeom>
        </p:spPr>
        <p:txBody>
          <a:bodyPr wrap="none">
            <a:spAutoFit/>
          </a:bodyPr>
          <a:lstStyle/>
          <a:p>
            <a:r>
              <a:rPr lang="en-US" altLang="zh-CN" sz="1800" b="1" dirty="0" smtClean="0"/>
              <a:t>BP</a:t>
            </a:r>
            <a:r>
              <a:rPr lang="zh-CN" altLang="en-US" sz="1800" b="1" dirty="0" smtClean="0"/>
              <a:t>世界能源统计年鉴之中国篇</a:t>
            </a:r>
            <a:endParaRPr lang="en-US" altLang="zh-CN" sz="1800" b="1" dirty="0" smtClean="0"/>
          </a:p>
          <a:p>
            <a:pPr algn="ctr"/>
            <a:r>
              <a:rPr lang="zh-CN" altLang="en-US" sz="1200" b="1" dirty="0" smtClean="0"/>
              <a:t>摘    录</a:t>
            </a:r>
            <a:endParaRPr lang="zh-CN" altLang="en-US" sz="1200" dirty="0"/>
          </a:p>
        </p:txBody>
      </p:sp>
      <p:sp>
        <p:nvSpPr>
          <p:cNvPr id="26" name="TextBox 25"/>
          <p:cNvSpPr txBox="1"/>
          <p:nvPr/>
        </p:nvSpPr>
        <p:spPr>
          <a:xfrm>
            <a:off x="3500438" y="1809728"/>
            <a:ext cx="3214710" cy="3616375"/>
          </a:xfrm>
          <a:custGeom>
            <a:avLst/>
            <a:gdLst>
              <a:gd name="connsiteX0" fmla="*/ 0 w 1857388"/>
              <a:gd name="connsiteY0" fmla="*/ 0 h 1938992"/>
              <a:gd name="connsiteX1" fmla="*/ 1857388 w 1857388"/>
              <a:gd name="connsiteY1" fmla="*/ 0 h 1938992"/>
              <a:gd name="connsiteX2" fmla="*/ 1857388 w 1857388"/>
              <a:gd name="connsiteY2" fmla="*/ 1938992 h 1938992"/>
              <a:gd name="connsiteX3" fmla="*/ 0 w 1857388"/>
              <a:gd name="connsiteY3" fmla="*/ 1938992 h 1938992"/>
              <a:gd name="connsiteX4" fmla="*/ 0 w 1857388"/>
              <a:gd name="connsiteY4" fmla="*/ 0 h 1938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8" h="1938992">
                <a:moveTo>
                  <a:pt x="0" y="0"/>
                </a:moveTo>
                <a:lnTo>
                  <a:pt x="1857388" y="0"/>
                </a:lnTo>
                <a:lnTo>
                  <a:pt x="1857388" y="1938992"/>
                </a:lnTo>
                <a:lnTo>
                  <a:pt x="0" y="1938992"/>
                </a:lnTo>
                <a:lnTo>
                  <a:pt x="0" y="0"/>
                </a:lnTo>
                <a:close/>
              </a:path>
            </a:pathLst>
          </a:custGeom>
          <a:noFill/>
        </p:spPr>
        <p:txBody>
          <a:bodyPr wrap="square" rtlCol="0">
            <a:spAutoFit/>
          </a:bodyPr>
          <a:lstStyle/>
          <a:p>
            <a:pPr algn="just"/>
            <a:r>
              <a:rPr lang="en-US" altLang="zh-CN" sz="1100" dirty="0" smtClean="0">
                <a:latin typeface="Arial" pitchFamily="34" charset="0"/>
                <a:cs typeface="Arial" pitchFamily="34" charset="0"/>
              </a:rPr>
              <a:t>        </a:t>
            </a:r>
          </a:p>
          <a:p>
            <a:pPr algn="just"/>
            <a:r>
              <a:rPr lang="en-US" altLang="zh-CN" sz="1100" dirty="0" smtClean="0">
                <a:latin typeface="Arial" pitchFamily="34" charset="0"/>
                <a:cs typeface="Arial" pitchFamily="34" charset="0"/>
              </a:rPr>
              <a:t>        7</a:t>
            </a:r>
            <a:r>
              <a:rPr lang="zh-CN" altLang="en-US" sz="1100" dirty="0" smtClean="0">
                <a:latin typeface="Arial" pitchFamily="34" charset="0"/>
                <a:cs typeface="Arial" pitchFamily="34" charset="0"/>
              </a:rPr>
              <a:t>月</a:t>
            </a:r>
            <a:r>
              <a:rPr lang="en-US" altLang="zh-CN" sz="1100" dirty="0" smtClean="0">
                <a:latin typeface="Arial" pitchFamily="34" charset="0"/>
                <a:cs typeface="Arial" pitchFamily="34" charset="0"/>
              </a:rPr>
              <a:t>8</a:t>
            </a:r>
            <a:r>
              <a:rPr lang="zh-CN" altLang="en-US" sz="1100" dirty="0" smtClean="0">
                <a:latin typeface="Arial" pitchFamily="34" charset="0"/>
                <a:cs typeface="Arial" pitchFamily="34" charset="0"/>
              </a:rPr>
              <a:t>日，</a:t>
            </a:r>
            <a:r>
              <a:rPr lang="en-US" altLang="zh-CN" sz="1100" dirty="0" smtClean="0">
                <a:latin typeface="Arial" pitchFamily="34" charset="0"/>
                <a:cs typeface="Arial" pitchFamily="34" charset="0"/>
              </a:rPr>
              <a:t>2014</a:t>
            </a:r>
            <a:r>
              <a:rPr lang="zh-CN" altLang="en-US" sz="1100" dirty="0" smtClean="0">
                <a:latin typeface="Arial" pitchFamily="34" charset="0"/>
                <a:cs typeface="Arial" pitchFamily="34" charset="0"/>
              </a:rPr>
              <a:t>年</a:t>
            </a:r>
            <a:r>
              <a:rPr lang="en-US" altLang="zh-CN" sz="1100" dirty="0" smtClean="0">
                <a:latin typeface="Arial" pitchFamily="34" charset="0"/>
                <a:cs typeface="Arial" pitchFamily="34" charset="0"/>
              </a:rPr>
              <a:t>《BP</a:t>
            </a:r>
            <a:r>
              <a:rPr lang="zh-CN" altLang="en-US" sz="1100" dirty="0" smtClean="0">
                <a:latin typeface="Arial" pitchFamily="34" charset="0"/>
                <a:cs typeface="Arial" pitchFamily="34" charset="0"/>
              </a:rPr>
              <a:t>能源统计年鉴</a:t>
            </a:r>
            <a:r>
              <a:rPr lang="en-US" altLang="zh-CN" sz="1100" dirty="0" smtClean="0">
                <a:latin typeface="Arial" pitchFamily="34" charset="0"/>
                <a:cs typeface="Arial" pitchFamily="34" charset="0"/>
              </a:rPr>
              <a:t>》</a:t>
            </a:r>
            <a:r>
              <a:rPr lang="zh-CN" altLang="en-US" sz="1100" dirty="0" smtClean="0">
                <a:latin typeface="Arial" pitchFamily="34" charset="0"/>
                <a:cs typeface="Arial" pitchFamily="34" charset="0"/>
              </a:rPr>
              <a:t>中国发布会在北京召开。</a:t>
            </a:r>
            <a:endParaRPr lang="en-US" altLang="zh-CN" sz="1100" dirty="0" smtClean="0">
              <a:latin typeface="Arial" pitchFamily="34" charset="0"/>
              <a:cs typeface="Arial" pitchFamily="34" charset="0"/>
            </a:endParaRPr>
          </a:p>
          <a:p>
            <a:pPr algn="just"/>
            <a:r>
              <a:rPr lang="en-US" altLang="zh-CN" sz="1100" dirty="0" smtClean="0">
                <a:latin typeface="Arial" pitchFamily="34" charset="0"/>
                <a:cs typeface="Arial" pitchFamily="34" charset="0"/>
              </a:rPr>
              <a:t>        2013</a:t>
            </a:r>
            <a:r>
              <a:rPr lang="zh-CN" altLang="en-US" sz="1100" dirty="0" smtClean="0">
                <a:latin typeface="Arial" pitchFamily="34" charset="0"/>
                <a:cs typeface="Arial" pitchFamily="34" charset="0"/>
              </a:rPr>
              <a:t>年，作为全球最大的能源消费国以及能源生产国，中国在能源消费、能源结构以及能源生产方面如何？</a:t>
            </a:r>
            <a:endParaRPr lang="en-US" altLang="zh-CN" sz="1100" dirty="0" smtClean="0">
              <a:latin typeface="Arial" pitchFamily="34" charset="0"/>
              <a:cs typeface="Arial" pitchFamily="34" charset="0"/>
            </a:endParaRPr>
          </a:p>
          <a:p>
            <a:pPr algn="just"/>
            <a:r>
              <a:rPr lang="zh-CN" altLang="en-US" sz="1100" dirty="0" smtClean="0">
                <a:latin typeface="Arial" pitchFamily="34" charset="0"/>
                <a:cs typeface="Arial" pitchFamily="34" charset="0"/>
              </a:rPr>
              <a:t>        资料显示， </a:t>
            </a:r>
            <a:r>
              <a:rPr lang="en-US" altLang="zh-CN" sz="1100" dirty="0" smtClean="0">
                <a:latin typeface="Arial" pitchFamily="34" charset="0"/>
                <a:cs typeface="Arial" pitchFamily="34" charset="0"/>
              </a:rPr>
              <a:t>2013</a:t>
            </a:r>
            <a:r>
              <a:rPr lang="zh-CN" altLang="en-US" sz="1100" dirty="0" smtClean="0">
                <a:latin typeface="Arial" pitchFamily="34" charset="0"/>
                <a:cs typeface="Arial" pitchFamily="34" charset="0"/>
              </a:rPr>
              <a:t>年，中国仍是世界上最大的能源消费国，占全球消费量的</a:t>
            </a:r>
            <a:r>
              <a:rPr lang="en-US" altLang="zh-CN" sz="1100" dirty="0" smtClean="0">
                <a:latin typeface="Arial" pitchFamily="34" charset="0"/>
                <a:cs typeface="Arial" pitchFamily="34" charset="0"/>
              </a:rPr>
              <a:t>22.4%</a:t>
            </a:r>
            <a:r>
              <a:rPr lang="zh-CN" altLang="en-US" sz="1100" dirty="0" smtClean="0">
                <a:latin typeface="Arial" pitchFamily="34" charset="0"/>
                <a:cs typeface="Arial" pitchFamily="34" charset="0"/>
              </a:rPr>
              <a:t>，占全球净增长的</a:t>
            </a:r>
            <a:r>
              <a:rPr lang="en-US" altLang="zh-CN" sz="1100" dirty="0" smtClean="0">
                <a:latin typeface="Arial" pitchFamily="34" charset="0"/>
                <a:cs typeface="Arial" pitchFamily="34" charset="0"/>
              </a:rPr>
              <a:t>49%</a:t>
            </a:r>
            <a:r>
              <a:rPr lang="zh-CN" altLang="en-US" sz="1100" dirty="0" smtClean="0">
                <a:latin typeface="Arial" pitchFamily="34" charset="0"/>
                <a:cs typeface="Arial" pitchFamily="34" charset="0"/>
              </a:rPr>
              <a:t>。中国能源消费增长降至</a:t>
            </a:r>
            <a:r>
              <a:rPr lang="en-US" altLang="zh-CN" sz="1100" dirty="0" smtClean="0">
                <a:latin typeface="Arial" pitchFamily="34" charset="0"/>
                <a:cs typeface="Arial" pitchFamily="34" charset="0"/>
              </a:rPr>
              <a:t>4.7%</a:t>
            </a:r>
            <a:r>
              <a:rPr lang="zh-CN" altLang="en-US" sz="1100" dirty="0" smtClean="0">
                <a:latin typeface="Arial" pitchFamily="34" charset="0"/>
                <a:cs typeface="Arial" pitchFamily="34" charset="0"/>
              </a:rPr>
              <a:t>，低于</a:t>
            </a:r>
            <a:r>
              <a:rPr lang="en-US" altLang="zh-CN" sz="1100" dirty="0" smtClean="0">
                <a:latin typeface="Arial" pitchFamily="34" charset="0"/>
                <a:cs typeface="Arial" pitchFamily="34" charset="0"/>
              </a:rPr>
              <a:t>8.6%</a:t>
            </a:r>
            <a:r>
              <a:rPr lang="zh-CN" altLang="en-US" sz="1100" dirty="0" smtClean="0">
                <a:latin typeface="Arial" pitchFamily="34" charset="0"/>
                <a:cs typeface="Arial" pitchFamily="34" charset="0"/>
              </a:rPr>
              <a:t>的十年历史平均水平，能源消费增长放缓主要体现在煤炭领域以及石油消费方面。</a:t>
            </a:r>
          </a:p>
          <a:p>
            <a:pPr algn="just"/>
            <a:r>
              <a:rPr lang="zh-CN" altLang="en-US" sz="1100" dirty="0" smtClean="0">
                <a:latin typeface="Arial" pitchFamily="34" charset="0"/>
                <a:cs typeface="Arial" pitchFamily="34" charset="0"/>
              </a:rPr>
              <a:t>　　化石能源中，中国天然气的消费增长最快（</a:t>
            </a:r>
            <a:r>
              <a:rPr lang="en-US" altLang="zh-CN" sz="1100" dirty="0" smtClean="0">
                <a:latin typeface="Arial" pitchFamily="34" charset="0"/>
                <a:cs typeface="Arial" pitchFamily="34" charset="0"/>
              </a:rPr>
              <a:t>10.8%</a:t>
            </a:r>
            <a:r>
              <a:rPr lang="zh-CN" altLang="en-US" sz="1100" dirty="0" smtClean="0">
                <a:latin typeface="Arial" pitchFamily="34" charset="0"/>
                <a:cs typeface="Arial" pitchFamily="34" charset="0"/>
              </a:rPr>
              <a:t>），其次是煤炭（</a:t>
            </a:r>
            <a:r>
              <a:rPr lang="en-US" altLang="zh-CN" sz="1100" dirty="0" smtClean="0">
                <a:latin typeface="Arial" pitchFamily="34" charset="0"/>
                <a:cs typeface="Arial" pitchFamily="34" charset="0"/>
              </a:rPr>
              <a:t>4.0%</a:t>
            </a:r>
            <a:r>
              <a:rPr lang="zh-CN" altLang="en-US" sz="1100" dirty="0" smtClean="0">
                <a:latin typeface="Arial" pitchFamily="34" charset="0"/>
                <a:cs typeface="Arial" pitchFamily="34" charset="0"/>
              </a:rPr>
              <a:t>）和石油（</a:t>
            </a:r>
            <a:r>
              <a:rPr lang="en-US" altLang="zh-CN" sz="1100" dirty="0" smtClean="0">
                <a:latin typeface="Arial" pitchFamily="34" charset="0"/>
                <a:cs typeface="Arial" pitchFamily="34" charset="0"/>
              </a:rPr>
              <a:t>3.8%</a:t>
            </a:r>
            <a:r>
              <a:rPr lang="zh-CN" altLang="en-US" sz="1100" dirty="0" smtClean="0">
                <a:latin typeface="Arial" pitchFamily="34" charset="0"/>
                <a:cs typeface="Arial" pitchFamily="34" charset="0"/>
              </a:rPr>
              <a:t>），三种燃料的增长率都远低于其各自十年平均水平。非化石能源中，增长最快的是可再生能源（</a:t>
            </a:r>
            <a:r>
              <a:rPr lang="en-US" altLang="zh-CN" sz="1100" dirty="0" smtClean="0">
                <a:latin typeface="Arial" pitchFamily="34" charset="0"/>
                <a:cs typeface="Arial" pitchFamily="34" charset="0"/>
              </a:rPr>
              <a:t>28.3%</a:t>
            </a:r>
            <a:r>
              <a:rPr lang="zh-CN" altLang="en-US" sz="1100" dirty="0" smtClean="0">
                <a:latin typeface="Arial" pitchFamily="34" charset="0"/>
                <a:cs typeface="Arial" pitchFamily="34" charset="0"/>
              </a:rPr>
              <a:t>），其次是核能</a:t>
            </a:r>
            <a:r>
              <a:rPr lang="en-US" altLang="zh-CN" sz="1100" dirty="0" smtClean="0">
                <a:latin typeface="Arial" pitchFamily="34" charset="0"/>
                <a:cs typeface="Arial" pitchFamily="34" charset="0"/>
              </a:rPr>
              <a:t>13.9%</a:t>
            </a:r>
            <a:r>
              <a:rPr lang="zh-CN" altLang="en-US" sz="1100" dirty="0" smtClean="0">
                <a:latin typeface="Arial" pitchFamily="34" charset="0"/>
                <a:cs typeface="Arial" pitchFamily="34" charset="0"/>
              </a:rPr>
              <a:t>）和水电（</a:t>
            </a:r>
            <a:r>
              <a:rPr lang="en-US" altLang="zh-CN" sz="1100" dirty="0" smtClean="0">
                <a:latin typeface="Arial" pitchFamily="34" charset="0"/>
                <a:cs typeface="Arial" pitchFamily="34" charset="0"/>
              </a:rPr>
              <a:t>4.8%</a:t>
            </a:r>
            <a:r>
              <a:rPr lang="zh-CN" altLang="en-US" sz="1100" dirty="0" smtClean="0">
                <a:latin typeface="Arial" pitchFamily="34" charset="0"/>
                <a:cs typeface="Arial" pitchFamily="34" charset="0"/>
              </a:rPr>
              <a:t>）。</a:t>
            </a:r>
          </a:p>
          <a:p>
            <a:pPr algn="just"/>
            <a:r>
              <a:rPr lang="zh-CN" altLang="en-US" sz="1100" dirty="0" smtClean="0">
                <a:latin typeface="Arial" pitchFamily="34" charset="0"/>
                <a:cs typeface="Arial" pitchFamily="34" charset="0"/>
              </a:rPr>
              <a:t>　　</a:t>
            </a:r>
            <a:r>
              <a:rPr lang="en-US" altLang="zh-CN" sz="1100" dirty="0" smtClean="0">
                <a:latin typeface="Arial" pitchFamily="34" charset="0"/>
                <a:cs typeface="Arial" pitchFamily="34" charset="0"/>
              </a:rPr>
              <a:t>2013</a:t>
            </a:r>
            <a:r>
              <a:rPr lang="zh-CN" altLang="en-US" sz="1100" dirty="0" smtClean="0">
                <a:latin typeface="Arial" pitchFamily="34" charset="0"/>
                <a:cs typeface="Arial" pitchFamily="34" charset="0"/>
              </a:rPr>
              <a:t>年，中国能源消费产生的二氧化碳排放增长</a:t>
            </a:r>
            <a:r>
              <a:rPr lang="en-US" altLang="zh-CN" sz="1100" dirty="0" smtClean="0">
                <a:latin typeface="Arial" pitchFamily="34" charset="0"/>
                <a:cs typeface="Arial" pitchFamily="34" charset="0"/>
              </a:rPr>
              <a:t>4.2%</a:t>
            </a:r>
            <a:r>
              <a:rPr lang="zh-CN" altLang="en-US" sz="1100" dirty="0" smtClean="0">
                <a:latin typeface="Arial" pitchFamily="34" charset="0"/>
                <a:cs typeface="Arial" pitchFamily="34" charset="0"/>
              </a:rPr>
              <a:t>（</a:t>
            </a:r>
            <a:r>
              <a:rPr lang="en-US" altLang="zh-CN" sz="1100" dirty="0" smtClean="0">
                <a:latin typeface="Arial" pitchFamily="34" charset="0"/>
                <a:cs typeface="Arial" pitchFamily="34" charset="0"/>
              </a:rPr>
              <a:t>3.58</a:t>
            </a:r>
            <a:r>
              <a:rPr lang="zh-CN" altLang="en-US" sz="1100" dirty="0" smtClean="0">
                <a:latin typeface="Arial" pitchFamily="34" charset="0"/>
                <a:cs typeface="Arial" pitchFamily="34" charset="0"/>
              </a:rPr>
              <a:t>亿吨），是五年来增长最慢的一年，但占世界总量的比重有所上升，达</a:t>
            </a:r>
            <a:r>
              <a:rPr lang="en-US" altLang="zh-CN" sz="1100" dirty="0" smtClean="0">
                <a:latin typeface="Arial" pitchFamily="34" charset="0"/>
                <a:cs typeface="Arial" pitchFamily="34" charset="0"/>
              </a:rPr>
              <a:t>27.1%</a:t>
            </a:r>
            <a:r>
              <a:rPr lang="zh-CN" altLang="en-US" sz="1100" dirty="0" smtClean="0">
                <a:latin typeface="Arial" pitchFamily="34" charset="0"/>
                <a:cs typeface="Arial" pitchFamily="34" charset="0"/>
              </a:rPr>
              <a:t>。</a:t>
            </a:r>
            <a:endParaRPr lang="en-US" altLang="zh-CN" sz="1100" dirty="0" smtClean="0">
              <a:latin typeface="Arial" pitchFamily="34" charset="0"/>
              <a:cs typeface="Arial" pitchFamily="34" charset="0"/>
            </a:endParaRPr>
          </a:p>
          <a:p>
            <a:pPr algn="r"/>
            <a:r>
              <a:rPr lang="zh-CN" altLang="en-US" sz="900" dirty="0" smtClean="0">
                <a:latin typeface="Arial" pitchFamily="34" charset="0"/>
                <a:cs typeface="Arial" pitchFamily="34" charset="0"/>
              </a:rPr>
              <a:t>摘录自：百度文库</a:t>
            </a:r>
            <a:r>
              <a:rPr lang="en-US" altLang="zh-CN" sz="900" dirty="0" smtClean="0">
                <a:latin typeface="Arial" pitchFamily="34" charset="0"/>
                <a:cs typeface="Arial" pitchFamily="34" charset="0"/>
              </a:rPr>
              <a:t>    </a:t>
            </a:r>
            <a:endParaRPr lang="zh-CN" altLang="en-US" sz="900" dirty="0" smtClean="0">
              <a:latin typeface="Arial" pitchFamily="34" charset="0"/>
              <a:cs typeface="Arial" pitchFamily="34" charset="0"/>
            </a:endParaRPr>
          </a:p>
        </p:txBody>
      </p:sp>
      <p:cxnSp>
        <p:nvCxnSpPr>
          <p:cNvPr id="29" name="直接连接符 28"/>
          <p:cNvCxnSpPr/>
          <p:nvPr/>
        </p:nvCxnSpPr>
        <p:spPr>
          <a:xfrm flipV="1">
            <a:off x="3429000" y="5453066"/>
            <a:ext cx="3286148" cy="3815"/>
          </a:xfrm>
          <a:prstGeom prst="line">
            <a:avLst/>
          </a:prstGeom>
          <a:ln w="19050" cmpd="sng">
            <a:solidFill>
              <a:srgbClr val="00B0F0"/>
            </a:solidFill>
            <a:prstDash val="sysDot"/>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rot="5400000">
            <a:off x="4822043" y="3559957"/>
            <a:ext cx="3786216" cy="6"/>
          </a:xfrm>
          <a:prstGeom prst="line">
            <a:avLst/>
          </a:prstGeom>
          <a:ln w="19050" cmpd="sng">
            <a:solidFill>
              <a:srgbClr val="00B0F0"/>
            </a:solidFill>
            <a:prstDash val="sysDot"/>
          </a:ln>
        </p:spPr>
        <p:style>
          <a:lnRef idx="1">
            <a:schemeClr val="accent1"/>
          </a:lnRef>
          <a:fillRef idx="0">
            <a:schemeClr val="accent1"/>
          </a:fillRef>
          <a:effectRef idx="0">
            <a:schemeClr val="accent1"/>
          </a:effectRef>
          <a:fontRef idx="minor">
            <a:schemeClr val="tx1"/>
          </a:fontRef>
        </p:style>
      </p:cxnSp>
      <p:sp>
        <p:nvSpPr>
          <p:cNvPr id="33" name="矩形 32"/>
          <p:cNvSpPr/>
          <p:nvPr/>
        </p:nvSpPr>
        <p:spPr>
          <a:xfrm>
            <a:off x="142876" y="1510705"/>
            <a:ext cx="3214686" cy="584775"/>
          </a:xfrm>
          <a:prstGeom prst="rect">
            <a:avLst/>
          </a:prstGeom>
        </p:spPr>
        <p:txBody>
          <a:bodyPr wrap="square">
            <a:spAutoFit/>
          </a:bodyPr>
          <a:lstStyle/>
          <a:p>
            <a:pPr algn="ctr"/>
            <a:r>
              <a:rPr lang="en-US" altLang="zh-CN" sz="1600" b="1" dirty="0" smtClean="0"/>
              <a:t>《</a:t>
            </a:r>
            <a:r>
              <a:rPr lang="zh-CN" altLang="en-US" sz="1600" b="1" dirty="0" smtClean="0"/>
              <a:t>上海能源信息</a:t>
            </a:r>
            <a:r>
              <a:rPr lang="en-US" altLang="zh-CN" sz="1600" b="1" dirty="0" smtClean="0"/>
              <a:t>》</a:t>
            </a:r>
            <a:r>
              <a:rPr lang="zh-CN" altLang="en-US" sz="1600" b="1" dirty="0" smtClean="0"/>
              <a:t>电子版</a:t>
            </a:r>
            <a:endParaRPr lang="en-US" altLang="zh-CN" sz="1600" b="1" dirty="0" smtClean="0"/>
          </a:p>
          <a:p>
            <a:pPr algn="ctr"/>
            <a:r>
              <a:rPr lang="en-US" altLang="zh-CN" sz="1600" b="1" dirty="0" smtClean="0"/>
              <a:t>2014</a:t>
            </a:r>
            <a:r>
              <a:rPr lang="zh-CN" altLang="en-US" sz="1600" b="1" dirty="0" smtClean="0"/>
              <a:t>年发刊词</a:t>
            </a:r>
            <a:endParaRPr lang="en-US" altLang="zh-CN" sz="1600" b="1" dirty="0" smtClean="0"/>
          </a:p>
        </p:txBody>
      </p:sp>
      <p:sp>
        <p:nvSpPr>
          <p:cNvPr id="34" name="TextBox 33"/>
          <p:cNvSpPr txBox="1"/>
          <p:nvPr/>
        </p:nvSpPr>
        <p:spPr>
          <a:xfrm>
            <a:off x="142852" y="2024042"/>
            <a:ext cx="3214710" cy="3862596"/>
          </a:xfrm>
          <a:custGeom>
            <a:avLst/>
            <a:gdLst>
              <a:gd name="connsiteX0" fmla="*/ 0 w 1857388"/>
              <a:gd name="connsiteY0" fmla="*/ 0 h 1938992"/>
              <a:gd name="connsiteX1" fmla="*/ 1857388 w 1857388"/>
              <a:gd name="connsiteY1" fmla="*/ 0 h 1938992"/>
              <a:gd name="connsiteX2" fmla="*/ 1857388 w 1857388"/>
              <a:gd name="connsiteY2" fmla="*/ 1938992 h 1938992"/>
              <a:gd name="connsiteX3" fmla="*/ 0 w 1857388"/>
              <a:gd name="connsiteY3" fmla="*/ 1938992 h 1938992"/>
              <a:gd name="connsiteX4" fmla="*/ 0 w 1857388"/>
              <a:gd name="connsiteY4" fmla="*/ 0 h 1938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8" h="1938992">
                <a:moveTo>
                  <a:pt x="0" y="0"/>
                </a:moveTo>
                <a:lnTo>
                  <a:pt x="1857388" y="0"/>
                </a:lnTo>
                <a:lnTo>
                  <a:pt x="1857388" y="1938992"/>
                </a:lnTo>
                <a:lnTo>
                  <a:pt x="0" y="1938992"/>
                </a:lnTo>
                <a:lnTo>
                  <a:pt x="0" y="0"/>
                </a:lnTo>
                <a:close/>
              </a:path>
            </a:pathLst>
          </a:custGeom>
          <a:noFill/>
        </p:spPr>
        <p:txBody>
          <a:bodyPr wrap="square" rtlCol="0">
            <a:spAutoFit/>
          </a:bodyPr>
          <a:lstStyle/>
          <a:p>
            <a:pPr algn="just"/>
            <a:r>
              <a:rPr lang="zh-CN" altLang="en-US" sz="1100" dirty="0" smtClean="0">
                <a:latin typeface="Arial" pitchFamily="34" charset="0"/>
                <a:cs typeface="Arial" pitchFamily="34" charset="0"/>
              </a:rPr>
              <a:t>        金秋时分，云高气爽。上海市能源研究会主办编辑的</a:t>
            </a:r>
            <a:r>
              <a:rPr lang="en-US" altLang="zh-CN" sz="1100" dirty="0" smtClean="0">
                <a:latin typeface="Arial" pitchFamily="34" charset="0"/>
                <a:cs typeface="Arial" pitchFamily="34" charset="0"/>
              </a:rPr>
              <a:t>《</a:t>
            </a:r>
            <a:r>
              <a:rPr lang="zh-CN" altLang="en-US" sz="1100" dirty="0" smtClean="0">
                <a:latin typeface="Arial" pitchFamily="34" charset="0"/>
                <a:cs typeface="Arial" pitchFamily="34" charset="0"/>
              </a:rPr>
              <a:t>上海能源信息</a:t>
            </a:r>
            <a:r>
              <a:rPr lang="en-US" altLang="zh-CN" sz="1100" dirty="0" smtClean="0">
                <a:latin typeface="Arial" pitchFamily="34" charset="0"/>
                <a:cs typeface="Arial" pitchFamily="34" charset="0"/>
              </a:rPr>
              <a:t>》</a:t>
            </a:r>
            <a:r>
              <a:rPr lang="zh-CN" altLang="en-US" sz="1100" dirty="0" smtClean="0">
                <a:latin typeface="Arial" pitchFamily="34" charset="0"/>
                <a:cs typeface="Arial" pitchFamily="34" charset="0"/>
              </a:rPr>
              <a:t>电子版在我们的网站上发表出版了！</a:t>
            </a:r>
            <a:endParaRPr lang="en-US" altLang="zh-CN" sz="1100" dirty="0" smtClean="0">
              <a:latin typeface="Arial" pitchFamily="34" charset="0"/>
              <a:cs typeface="Arial" pitchFamily="34" charset="0"/>
            </a:endParaRPr>
          </a:p>
          <a:p>
            <a:pPr algn="just"/>
            <a:r>
              <a:rPr lang="en-US" altLang="zh-CN" sz="1100" dirty="0" smtClean="0">
                <a:latin typeface="Arial" pitchFamily="34" charset="0"/>
                <a:cs typeface="Arial" pitchFamily="34" charset="0"/>
              </a:rPr>
              <a:t>      《</a:t>
            </a:r>
            <a:r>
              <a:rPr lang="zh-CN" altLang="en-US" sz="1100" dirty="0" smtClean="0">
                <a:latin typeface="Arial" pitchFamily="34" charset="0"/>
                <a:cs typeface="Arial" pitchFamily="34" charset="0"/>
              </a:rPr>
              <a:t>上海能源信息</a:t>
            </a:r>
            <a:r>
              <a:rPr lang="en-US" altLang="zh-CN" sz="1100" dirty="0" smtClean="0">
                <a:latin typeface="Arial" pitchFamily="34" charset="0"/>
                <a:cs typeface="Arial" pitchFamily="34" charset="0"/>
              </a:rPr>
              <a:t>》</a:t>
            </a:r>
            <a:r>
              <a:rPr lang="zh-CN" altLang="en-US" sz="1100" dirty="0" smtClean="0">
                <a:latin typeface="Arial" pitchFamily="34" charset="0"/>
                <a:cs typeface="Arial" pitchFamily="34" charset="0"/>
              </a:rPr>
              <a:t>电子版的前身是上海市能源研究会</a:t>
            </a:r>
            <a:r>
              <a:rPr lang="en-US" altLang="zh-CN" sz="1100" dirty="0" smtClean="0">
                <a:latin typeface="Arial" pitchFamily="34" charset="0"/>
                <a:cs typeface="Arial" pitchFamily="34" charset="0"/>
              </a:rPr>
              <a:t>1992</a:t>
            </a:r>
            <a:r>
              <a:rPr lang="zh-CN" altLang="en-US" sz="1100" dirty="0" smtClean="0">
                <a:latin typeface="Arial" pitchFamily="34" charset="0"/>
                <a:cs typeface="Arial" pitchFamily="34" charset="0"/>
              </a:rPr>
              <a:t>年首发、已经有</a:t>
            </a:r>
            <a:r>
              <a:rPr lang="en-US" altLang="zh-CN" sz="1100" dirty="0" smtClean="0">
                <a:latin typeface="Arial" pitchFamily="34" charset="0"/>
                <a:cs typeface="Arial" pitchFamily="34" charset="0"/>
              </a:rPr>
              <a:t>22</a:t>
            </a:r>
            <a:r>
              <a:rPr lang="zh-CN" altLang="en-US" sz="1100" dirty="0" smtClean="0">
                <a:latin typeface="Arial" pitchFamily="34" charset="0"/>
                <a:cs typeface="Arial" pitchFamily="34" charset="0"/>
              </a:rPr>
              <a:t>年的历史、深受广大能源工作者喜爱和欢迎的</a:t>
            </a:r>
            <a:r>
              <a:rPr lang="en-US" altLang="zh-CN" sz="1100" dirty="0" smtClean="0">
                <a:latin typeface="Arial" pitchFamily="34" charset="0"/>
                <a:cs typeface="Arial" pitchFamily="34" charset="0"/>
              </a:rPr>
              <a:t>《</a:t>
            </a:r>
            <a:r>
              <a:rPr lang="zh-CN" altLang="en-US" sz="1100" dirty="0" smtClean="0">
                <a:latin typeface="Arial" pitchFamily="34" charset="0"/>
                <a:cs typeface="Arial" pitchFamily="34" charset="0"/>
              </a:rPr>
              <a:t>能源信息</a:t>
            </a:r>
            <a:r>
              <a:rPr lang="en-US" altLang="zh-CN" sz="1100" dirty="0" smtClean="0">
                <a:latin typeface="Arial" pitchFamily="34" charset="0"/>
                <a:cs typeface="Arial" pitchFamily="34" charset="0"/>
              </a:rPr>
              <a:t>》</a:t>
            </a:r>
            <a:r>
              <a:rPr lang="zh-CN" altLang="en-US" sz="1100" dirty="0" smtClean="0">
                <a:latin typeface="Arial" pitchFamily="34" charset="0"/>
                <a:cs typeface="Arial" pitchFamily="34" charset="0"/>
              </a:rPr>
              <a:t>报。现在借助网络优势，以电子版的新面孔问世。作为电子读物，这份小报将在继承、延续我们纸质</a:t>
            </a:r>
            <a:r>
              <a:rPr lang="en-US" altLang="zh-CN" sz="1100" dirty="0" smtClean="0">
                <a:latin typeface="Arial" pitchFamily="34" charset="0"/>
                <a:cs typeface="Arial" pitchFamily="34" charset="0"/>
              </a:rPr>
              <a:t>《</a:t>
            </a:r>
            <a:r>
              <a:rPr lang="zh-CN" altLang="en-US" sz="1100" dirty="0" smtClean="0">
                <a:latin typeface="Arial" pitchFamily="34" charset="0"/>
                <a:cs typeface="Arial" pitchFamily="34" charset="0"/>
              </a:rPr>
              <a:t>能源信息</a:t>
            </a:r>
            <a:r>
              <a:rPr lang="en-US" altLang="zh-CN" sz="1100" dirty="0" smtClean="0">
                <a:latin typeface="Arial" pitchFamily="34" charset="0"/>
                <a:cs typeface="Arial" pitchFamily="34" charset="0"/>
              </a:rPr>
              <a:t>》</a:t>
            </a:r>
            <a:r>
              <a:rPr lang="zh-CN" altLang="en-US" sz="1100" dirty="0" smtClean="0">
                <a:latin typeface="Arial" pitchFamily="34" charset="0"/>
                <a:cs typeface="Arial" pitchFamily="34" charset="0"/>
              </a:rPr>
              <a:t>小报出版宗旨的基础上，开拓创新，更上一层楼。</a:t>
            </a:r>
            <a:r>
              <a:rPr lang="en-US" altLang="zh-CN" sz="1100" dirty="0" smtClean="0">
                <a:latin typeface="Arial" pitchFamily="34" charset="0"/>
                <a:cs typeface="Arial" pitchFamily="34" charset="0"/>
              </a:rPr>
              <a:t>《</a:t>
            </a:r>
            <a:r>
              <a:rPr lang="zh-CN" altLang="en-US" sz="1100" dirty="0" smtClean="0">
                <a:latin typeface="Arial" pitchFamily="34" charset="0"/>
                <a:cs typeface="Arial" pitchFamily="34" charset="0"/>
              </a:rPr>
              <a:t>上海能源信息</a:t>
            </a:r>
            <a:r>
              <a:rPr lang="en-US" altLang="zh-CN" sz="1100" dirty="0" smtClean="0">
                <a:latin typeface="Arial" pitchFamily="34" charset="0"/>
                <a:cs typeface="Arial" pitchFamily="34" charset="0"/>
              </a:rPr>
              <a:t>》</a:t>
            </a:r>
            <a:r>
              <a:rPr lang="zh-CN" altLang="en-US" sz="1100" dirty="0" smtClean="0">
                <a:latin typeface="Arial" pitchFamily="34" charset="0"/>
                <a:cs typeface="Arial" pitchFamily="34" charset="0"/>
              </a:rPr>
              <a:t>电子版将大力宣传国家能源政策；积极传播国内外能源科技领域的创新成果和新产品；实时报道上海市能源研究会及所属</a:t>
            </a:r>
            <a:r>
              <a:rPr lang="en-US" altLang="zh-CN" sz="1100" dirty="0" smtClean="0">
                <a:latin typeface="Arial" pitchFamily="34" charset="0"/>
                <a:cs typeface="Arial" pitchFamily="34" charset="0"/>
              </a:rPr>
              <a:t>12</a:t>
            </a:r>
            <a:r>
              <a:rPr lang="zh-CN" altLang="en-US" sz="1100" dirty="0" smtClean="0">
                <a:latin typeface="Arial" pitchFamily="34" charset="0"/>
                <a:cs typeface="Arial" pitchFamily="34" charset="0"/>
              </a:rPr>
              <a:t>个专业委员会的活动，为上海市能源可持续发展战略的实施走出贡献。</a:t>
            </a:r>
            <a:endParaRPr lang="en-US" altLang="zh-CN" sz="1100" dirty="0" smtClean="0">
              <a:latin typeface="Arial" pitchFamily="34" charset="0"/>
              <a:cs typeface="Arial" pitchFamily="34" charset="0"/>
            </a:endParaRPr>
          </a:p>
          <a:p>
            <a:pPr algn="just"/>
            <a:r>
              <a:rPr lang="en-US" altLang="zh-CN" sz="1100" dirty="0" smtClean="0">
                <a:latin typeface="Arial" pitchFamily="34" charset="0"/>
                <a:cs typeface="Arial" pitchFamily="34" charset="0"/>
              </a:rPr>
              <a:t>       《</a:t>
            </a:r>
            <a:r>
              <a:rPr lang="zh-CN" altLang="en-US" sz="1100" dirty="0" smtClean="0">
                <a:latin typeface="Arial" pitchFamily="34" charset="0"/>
                <a:cs typeface="Arial" pitchFamily="34" charset="0"/>
              </a:rPr>
              <a:t>上海能源信息</a:t>
            </a:r>
            <a:r>
              <a:rPr lang="en-US" altLang="zh-CN" sz="1100" dirty="0" smtClean="0">
                <a:latin typeface="Arial" pitchFamily="34" charset="0"/>
                <a:cs typeface="Arial" pitchFamily="34" charset="0"/>
              </a:rPr>
              <a:t>》</a:t>
            </a:r>
            <a:r>
              <a:rPr lang="zh-CN" altLang="en-US" sz="1100" dirty="0" smtClean="0">
                <a:latin typeface="Arial" pitchFamily="34" charset="0"/>
                <a:cs typeface="Arial" pitchFamily="34" charset="0"/>
              </a:rPr>
              <a:t>电子版借助互联网的优势祝愿她成为能源领域所有国内外读者的好朋友。欢迎登陆上海市能源研究会网站：</a:t>
            </a:r>
            <a:r>
              <a:rPr lang="en-US" altLang="zh-CN" sz="1100" dirty="0" smtClean="0">
                <a:latin typeface="Arial Black" pitchFamily="34" charset="0"/>
              </a:rPr>
              <a:t>www.sh-ers.sjtu.edu.cn</a:t>
            </a:r>
            <a:r>
              <a:rPr lang="zh-CN" altLang="en-US" sz="1100" dirty="0" smtClean="0">
                <a:latin typeface="Arial Black" pitchFamily="34" charset="0"/>
              </a:rPr>
              <a:t>。</a:t>
            </a:r>
            <a:endParaRPr lang="en-US" altLang="zh-CN" sz="1100" dirty="0" smtClean="0">
              <a:latin typeface="Arial Black" pitchFamily="34" charset="0"/>
            </a:endParaRPr>
          </a:p>
          <a:p>
            <a:pPr algn="just"/>
            <a:r>
              <a:rPr lang="zh-CN" altLang="en-US" sz="1100" dirty="0" smtClean="0">
                <a:latin typeface="Arial Black" pitchFamily="34" charset="0"/>
                <a:cs typeface="Arial" pitchFamily="34" charset="0"/>
              </a:rPr>
              <a:t>       谢谢大家！</a:t>
            </a:r>
            <a:endParaRPr lang="en-US" altLang="zh-CN" sz="1100" dirty="0" smtClean="0">
              <a:latin typeface="Arial Black" pitchFamily="34" charset="0"/>
              <a:cs typeface="Arial" pitchFamily="34" charset="0"/>
            </a:endParaRPr>
          </a:p>
          <a:p>
            <a:pPr algn="r">
              <a:lnSpc>
                <a:spcPct val="150000"/>
              </a:lnSpc>
            </a:pPr>
            <a:r>
              <a:rPr lang="zh-CN" altLang="en-US" sz="800" dirty="0" smtClean="0">
                <a:latin typeface="Arial Black" pitchFamily="34" charset="0"/>
                <a:cs typeface="Arial" pitchFamily="34" charset="0"/>
              </a:rPr>
              <a:t>上海市能源研究会第六届理事会理事长</a:t>
            </a:r>
            <a:endParaRPr lang="en-US" altLang="zh-CN" sz="800" dirty="0" smtClean="0">
              <a:latin typeface="Arial Black" pitchFamily="34" charset="0"/>
              <a:cs typeface="Arial" pitchFamily="34" charset="0"/>
            </a:endParaRPr>
          </a:p>
          <a:p>
            <a:pPr>
              <a:lnSpc>
                <a:spcPct val="150000"/>
              </a:lnSpc>
            </a:pPr>
            <a:r>
              <a:rPr lang="en-US" altLang="zh-CN" sz="800" dirty="0" smtClean="0">
                <a:latin typeface="Arial Black" pitchFamily="34" charset="0"/>
                <a:cs typeface="Arial" pitchFamily="34" charset="0"/>
              </a:rPr>
              <a:t>                                                </a:t>
            </a:r>
            <a:r>
              <a:rPr lang="zh-CN" altLang="en-US" sz="800" dirty="0" smtClean="0">
                <a:latin typeface="Arial Black" pitchFamily="34" charset="0"/>
                <a:cs typeface="Arial" pitchFamily="34" charset="0"/>
              </a:rPr>
              <a:t>上海交通大学副校长 黄震</a:t>
            </a:r>
            <a:endParaRPr lang="en-US" altLang="zh-CN" sz="800" dirty="0" smtClean="0">
              <a:latin typeface="Arial Black" pitchFamily="34" charset="0"/>
              <a:cs typeface="Arial" pitchFamily="34" charset="0"/>
            </a:endParaRPr>
          </a:p>
          <a:p>
            <a:pPr>
              <a:lnSpc>
                <a:spcPct val="150000"/>
              </a:lnSpc>
            </a:pPr>
            <a:r>
              <a:rPr lang="en-US" altLang="zh-CN" sz="800" dirty="0" smtClean="0">
                <a:latin typeface="Arial Black" pitchFamily="34" charset="0"/>
                <a:cs typeface="Arial" pitchFamily="34" charset="0"/>
              </a:rPr>
              <a:t>                                                        2014</a:t>
            </a:r>
            <a:r>
              <a:rPr lang="zh-CN" altLang="en-US" sz="800" dirty="0" smtClean="0">
                <a:latin typeface="Arial Black" pitchFamily="34" charset="0"/>
                <a:cs typeface="Arial" pitchFamily="34" charset="0"/>
              </a:rPr>
              <a:t>年</a:t>
            </a:r>
            <a:r>
              <a:rPr lang="en-US" altLang="zh-CN" sz="800" dirty="0" smtClean="0">
                <a:latin typeface="Arial Black" pitchFamily="34" charset="0"/>
                <a:cs typeface="Arial" pitchFamily="34" charset="0"/>
              </a:rPr>
              <a:t>9</a:t>
            </a:r>
            <a:r>
              <a:rPr lang="zh-CN" altLang="en-US" sz="800" dirty="0" smtClean="0">
                <a:latin typeface="Arial Black" pitchFamily="34" charset="0"/>
                <a:cs typeface="Arial" pitchFamily="34" charset="0"/>
              </a:rPr>
              <a:t>月</a:t>
            </a:r>
            <a:endParaRPr lang="en-US" altLang="zh-CN" sz="800" dirty="0" smtClean="0">
              <a:latin typeface="Arial" pitchFamily="34" charset="0"/>
              <a:cs typeface="Arial" pitchFamily="34" charset="0"/>
            </a:endParaRPr>
          </a:p>
        </p:txBody>
      </p:sp>
      <p:sp>
        <p:nvSpPr>
          <p:cNvPr id="36" name="矩形 35"/>
          <p:cNvSpPr/>
          <p:nvPr/>
        </p:nvSpPr>
        <p:spPr>
          <a:xfrm>
            <a:off x="3394834" y="5667380"/>
            <a:ext cx="677108" cy="3786214"/>
          </a:xfrm>
          <a:prstGeom prst="rect">
            <a:avLst/>
          </a:prstGeom>
        </p:spPr>
        <p:txBody>
          <a:bodyPr vert="eaVert" wrap="square" anchor="b" anchorCtr="0">
            <a:spAutoFit/>
          </a:bodyPr>
          <a:lstStyle/>
          <a:p>
            <a:pPr algn="ctr"/>
            <a:r>
              <a:rPr lang="zh-CN" altLang="en-US" sz="1600" b="1" dirty="0" smtClean="0"/>
              <a:t>国际能源署，</a:t>
            </a:r>
            <a:r>
              <a:rPr lang="en-US" altLang="zh-CN" sz="1600" b="1" dirty="0" smtClean="0"/>
              <a:t>《2014</a:t>
            </a:r>
            <a:r>
              <a:rPr lang="zh-CN" altLang="en-US" sz="1600" b="1" dirty="0" smtClean="0"/>
              <a:t>可再生能源中期市场发展报告</a:t>
            </a:r>
            <a:r>
              <a:rPr lang="en-US" altLang="zh-CN" sz="1600" b="1" dirty="0" smtClean="0"/>
              <a:t>》</a:t>
            </a:r>
            <a:r>
              <a:rPr lang="zh-CN" altLang="en-US" sz="1600" b="1" dirty="0" smtClean="0"/>
              <a:t>权威发布</a:t>
            </a:r>
            <a:endParaRPr lang="zh-CN" altLang="en-US" sz="1600" b="1" dirty="0"/>
          </a:p>
        </p:txBody>
      </p:sp>
      <p:sp>
        <p:nvSpPr>
          <p:cNvPr id="37" name="TextBox 36"/>
          <p:cNvSpPr txBox="1"/>
          <p:nvPr/>
        </p:nvSpPr>
        <p:spPr>
          <a:xfrm>
            <a:off x="4000504" y="7667644"/>
            <a:ext cx="2786082" cy="1954381"/>
          </a:xfrm>
          <a:custGeom>
            <a:avLst/>
            <a:gdLst>
              <a:gd name="connsiteX0" fmla="*/ 0 w 1857388"/>
              <a:gd name="connsiteY0" fmla="*/ 0 h 1938992"/>
              <a:gd name="connsiteX1" fmla="*/ 1857388 w 1857388"/>
              <a:gd name="connsiteY1" fmla="*/ 0 h 1938992"/>
              <a:gd name="connsiteX2" fmla="*/ 1857388 w 1857388"/>
              <a:gd name="connsiteY2" fmla="*/ 1938992 h 1938992"/>
              <a:gd name="connsiteX3" fmla="*/ 0 w 1857388"/>
              <a:gd name="connsiteY3" fmla="*/ 1938992 h 1938992"/>
              <a:gd name="connsiteX4" fmla="*/ 0 w 1857388"/>
              <a:gd name="connsiteY4" fmla="*/ 0 h 1938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8" h="1938992">
                <a:moveTo>
                  <a:pt x="0" y="0"/>
                </a:moveTo>
                <a:lnTo>
                  <a:pt x="1857388" y="0"/>
                </a:lnTo>
                <a:lnTo>
                  <a:pt x="1857388" y="1938992"/>
                </a:lnTo>
                <a:lnTo>
                  <a:pt x="0" y="1938992"/>
                </a:lnTo>
                <a:lnTo>
                  <a:pt x="0" y="0"/>
                </a:lnTo>
                <a:close/>
              </a:path>
            </a:pathLst>
          </a:custGeom>
          <a:noFill/>
        </p:spPr>
        <p:txBody>
          <a:bodyPr wrap="square" rtlCol="0">
            <a:spAutoFit/>
          </a:bodyPr>
          <a:lstStyle/>
          <a:p>
            <a:pPr algn="just"/>
            <a:r>
              <a:rPr lang="en-US" altLang="zh-CN" sz="1100" dirty="0" smtClean="0"/>
              <a:t>        2</a:t>
            </a:r>
            <a:r>
              <a:rPr lang="zh-CN" altLang="en-US" sz="1100" dirty="0" smtClean="0"/>
              <a:t>、从近中期来看，可再生能源发展面临转型期。预计到</a:t>
            </a:r>
            <a:r>
              <a:rPr lang="en-US" altLang="zh-CN" sz="1100" dirty="0" smtClean="0"/>
              <a:t>2020</a:t>
            </a:r>
            <a:r>
              <a:rPr lang="zh-CN" altLang="en-US" sz="1100" dirty="0" smtClean="0"/>
              <a:t>年，可再生能源发电量、新增装机容量以及投资都将维持强进增长势头。生物质能源在交通领域的应用以及可再生能源供热、制冷应用也会缓慢增长。</a:t>
            </a:r>
          </a:p>
          <a:p>
            <a:pPr algn="just"/>
            <a:r>
              <a:rPr lang="en-US" altLang="zh-CN" sz="1100" dirty="0" smtClean="0"/>
              <a:t>        3</a:t>
            </a:r>
            <a:r>
              <a:rPr lang="zh-CN" altLang="en-US" sz="1100" dirty="0" smtClean="0"/>
              <a:t>、面对越来越激烈的竞争，激励政策对于刺激可再生能源投资将起到关键作用。可再生能源市场的更大规模发展，需要稳定、持续的政策框架和市场机制的设计。</a:t>
            </a:r>
            <a:endParaRPr lang="en-US" altLang="zh-CN" sz="1100" dirty="0" smtClean="0"/>
          </a:p>
          <a:p>
            <a:pPr algn="r"/>
            <a:r>
              <a:rPr lang="zh-CN" altLang="en-US" sz="900" dirty="0" smtClean="0"/>
              <a:t>转自：中国煤电网</a:t>
            </a:r>
            <a:endParaRPr lang="en-US" altLang="zh-CN" sz="900" dirty="0" smtClean="0"/>
          </a:p>
        </p:txBody>
      </p:sp>
      <p:cxnSp>
        <p:nvCxnSpPr>
          <p:cNvPr id="39" name="直接连接符 38"/>
          <p:cNvCxnSpPr/>
          <p:nvPr/>
        </p:nvCxnSpPr>
        <p:spPr>
          <a:xfrm>
            <a:off x="-24" y="5810256"/>
            <a:ext cx="342900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a:stCxn id="55" idx="0"/>
          </p:cNvCxnSpPr>
          <p:nvPr/>
        </p:nvCxnSpPr>
        <p:spPr>
          <a:xfrm rot="5400000" flipH="1" flipV="1">
            <a:off x="1341035" y="7541034"/>
            <a:ext cx="4175932" cy="3"/>
          </a:xfrm>
          <a:prstGeom prst="line">
            <a:avLst/>
          </a:prstGeom>
          <a:ln>
            <a:solidFill>
              <a:srgbClr val="00B050"/>
            </a:solidFill>
            <a:headEnd type="ova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0" y="9629001"/>
            <a:ext cx="6858000" cy="276999"/>
          </a:xfrm>
          <a:prstGeom prst="rect">
            <a:avLst/>
          </a:prstGeom>
          <a:noFill/>
        </p:spPr>
        <p:txBody>
          <a:bodyPr wrap="square" rtlCol="0">
            <a:spAutoFit/>
          </a:bodyPr>
          <a:lstStyle/>
          <a:p>
            <a:r>
              <a:rPr lang="en-US" altLang="zh-CN" sz="1200" b="1" dirty="0" smtClean="0">
                <a:latin typeface="Arial" pitchFamily="34" charset="0"/>
                <a:ea typeface="方正报宋_GBK" pitchFamily="65" charset="-122"/>
                <a:cs typeface="Arial" pitchFamily="34" charset="0"/>
              </a:rPr>
              <a:t>  ˂ 1 ˃   </a:t>
            </a:r>
            <a:r>
              <a:rPr lang="zh-CN" altLang="en-US" sz="1200" b="1" dirty="0" smtClean="0">
                <a:latin typeface="Arial" pitchFamily="34" charset="0"/>
                <a:ea typeface="方正报宋_GBK" pitchFamily="65" charset="-122"/>
                <a:cs typeface="Arial" pitchFamily="34" charset="0"/>
              </a:rPr>
              <a:t>国际能源动态</a:t>
            </a:r>
            <a:r>
              <a:rPr lang="en-US" altLang="zh-CN" sz="1200" b="1" dirty="0" smtClean="0">
                <a:latin typeface="Arial" pitchFamily="34" charset="0"/>
                <a:ea typeface="方正报宋_GBK" pitchFamily="65" charset="-122"/>
                <a:cs typeface="Arial" pitchFamily="34" charset="0"/>
              </a:rPr>
              <a:t>                                  </a:t>
            </a:r>
            <a:r>
              <a:rPr lang="zh-CN" altLang="en-US" sz="1200" b="1" dirty="0" smtClean="0">
                <a:latin typeface="Arial" pitchFamily="34" charset="0"/>
                <a:ea typeface="方正姚体" pitchFamily="2" charset="-122"/>
                <a:cs typeface="Arial" pitchFamily="34" charset="0"/>
              </a:rPr>
              <a:t>能  源  信  息                                         </a:t>
            </a:r>
            <a:r>
              <a:rPr lang="en-US" altLang="zh-CN" sz="1200" b="1" dirty="0" smtClean="0">
                <a:latin typeface="Arial" pitchFamily="34" charset="0"/>
                <a:ea typeface="方正报宋_GBK" pitchFamily="65" charset="-122"/>
                <a:cs typeface="Arial" pitchFamily="34" charset="0"/>
              </a:rPr>
              <a:t>2014</a:t>
            </a:r>
            <a:r>
              <a:rPr lang="zh-CN" altLang="en-US" sz="1200" b="1" dirty="0" smtClean="0">
                <a:latin typeface="Arial" pitchFamily="34" charset="0"/>
                <a:ea typeface="方正报宋_GBK" pitchFamily="65" charset="-122"/>
                <a:cs typeface="Arial" pitchFamily="34" charset="0"/>
              </a:rPr>
              <a:t>年</a:t>
            </a:r>
            <a:r>
              <a:rPr lang="en-US" altLang="zh-CN" sz="1200" b="1" dirty="0" smtClean="0">
                <a:latin typeface="Arial" pitchFamily="34" charset="0"/>
                <a:ea typeface="方正报宋_GBK" pitchFamily="65" charset="-122"/>
                <a:cs typeface="Arial" pitchFamily="34" charset="0"/>
              </a:rPr>
              <a:t>9</a:t>
            </a:r>
            <a:r>
              <a:rPr lang="zh-CN" altLang="en-US" sz="1200" b="1" dirty="0" smtClean="0">
                <a:latin typeface="Arial" pitchFamily="34" charset="0"/>
                <a:ea typeface="方正报宋_GBK" pitchFamily="65" charset="-122"/>
                <a:cs typeface="Arial" pitchFamily="34" charset="0"/>
              </a:rPr>
              <a:t>月</a:t>
            </a:r>
            <a:r>
              <a:rPr lang="en-US" altLang="zh-CN" sz="1200" b="1" dirty="0" smtClean="0">
                <a:latin typeface="Arial" pitchFamily="34" charset="0"/>
                <a:ea typeface="方正报宋_GBK" pitchFamily="65" charset="-122"/>
                <a:cs typeface="Arial" pitchFamily="34" charset="0"/>
              </a:rPr>
              <a:t>30</a:t>
            </a:r>
            <a:r>
              <a:rPr lang="zh-CN" altLang="en-US" sz="1200" b="1" dirty="0" smtClean="0">
                <a:latin typeface="Arial" pitchFamily="34" charset="0"/>
                <a:ea typeface="方正报宋_GBK" pitchFamily="65" charset="-122"/>
                <a:cs typeface="Arial" pitchFamily="34" charset="0"/>
              </a:rPr>
              <a:t>日 </a:t>
            </a:r>
            <a:r>
              <a:rPr lang="zh-CN" altLang="en-US" sz="1200" b="1" dirty="0" smtClean="0">
                <a:latin typeface="Arial" pitchFamily="34" charset="0"/>
                <a:ea typeface="方正姚体" pitchFamily="2" charset="-122"/>
                <a:cs typeface="Arial" pitchFamily="34" charset="0"/>
              </a:rPr>
              <a:t>  </a:t>
            </a:r>
            <a:endParaRPr lang="zh-CN" altLang="en-US" sz="1200" b="1" dirty="0">
              <a:latin typeface="Arial" pitchFamily="34" charset="0"/>
              <a:ea typeface="方正姚体" pitchFamily="2" charset="-122"/>
              <a:cs typeface="Arial" pitchFamily="34" charset="0"/>
            </a:endParaRPr>
          </a:p>
        </p:txBody>
      </p:sp>
      <p:sp>
        <p:nvSpPr>
          <p:cNvPr id="24" name="TextBox 23"/>
          <p:cNvSpPr txBox="1"/>
          <p:nvPr/>
        </p:nvSpPr>
        <p:spPr>
          <a:xfrm>
            <a:off x="3500438" y="889787"/>
            <a:ext cx="3000396" cy="276999"/>
          </a:xfrm>
          <a:prstGeom prst="rect">
            <a:avLst/>
          </a:prstGeom>
          <a:noFill/>
        </p:spPr>
        <p:txBody>
          <a:bodyPr wrap="square" rtlCol="0">
            <a:spAutoFit/>
          </a:bodyPr>
          <a:lstStyle/>
          <a:p>
            <a:r>
              <a:rPr lang="zh-CN" altLang="en-US" sz="1200" b="1" dirty="0" smtClean="0"/>
              <a:t>喜讯：上海市能源研究会网站开通试运行</a:t>
            </a:r>
            <a:r>
              <a:rPr lang="zh-CN" altLang="en-US" sz="1200" dirty="0" smtClean="0"/>
              <a:t>！</a:t>
            </a:r>
            <a:endParaRPr lang="zh-CN" altLang="en-US" sz="1200" dirty="0"/>
          </a:p>
        </p:txBody>
      </p:sp>
      <p:pic>
        <p:nvPicPr>
          <p:cNvPr id="30" name="Picture 2"/>
          <p:cNvPicPr>
            <a:picLocks noChangeAspect="1" noChangeArrowheads="1"/>
          </p:cNvPicPr>
          <p:nvPr/>
        </p:nvPicPr>
        <p:blipFill>
          <a:blip r:embed="rId2" cstate="print"/>
          <a:srcRect/>
          <a:stretch>
            <a:fillRect/>
          </a:stretch>
        </p:blipFill>
        <p:spPr bwMode="auto">
          <a:xfrm>
            <a:off x="3143272" y="238091"/>
            <a:ext cx="3714752" cy="642943"/>
          </a:xfrm>
          <a:prstGeom prst="rect">
            <a:avLst/>
          </a:prstGeom>
          <a:noFill/>
          <a:ln w="9525">
            <a:noFill/>
            <a:miter lim="800000"/>
            <a:headEnd/>
            <a:tailEnd/>
          </a:ln>
        </p:spPr>
      </p:pic>
      <p:sp>
        <p:nvSpPr>
          <p:cNvPr id="19" name="TextBox 18"/>
          <p:cNvSpPr txBox="1"/>
          <p:nvPr/>
        </p:nvSpPr>
        <p:spPr>
          <a:xfrm>
            <a:off x="4000504" y="5595942"/>
            <a:ext cx="2786082" cy="2123658"/>
          </a:xfrm>
          <a:custGeom>
            <a:avLst/>
            <a:gdLst>
              <a:gd name="connsiteX0" fmla="*/ 0 w 1857388"/>
              <a:gd name="connsiteY0" fmla="*/ 0 h 1938992"/>
              <a:gd name="connsiteX1" fmla="*/ 1857388 w 1857388"/>
              <a:gd name="connsiteY1" fmla="*/ 0 h 1938992"/>
              <a:gd name="connsiteX2" fmla="*/ 1857388 w 1857388"/>
              <a:gd name="connsiteY2" fmla="*/ 1938992 h 1938992"/>
              <a:gd name="connsiteX3" fmla="*/ 0 w 1857388"/>
              <a:gd name="connsiteY3" fmla="*/ 1938992 h 1938992"/>
              <a:gd name="connsiteX4" fmla="*/ 0 w 1857388"/>
              <a:gd name="connsiteY4" fmla="*/ 0 h 1938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8" h="1938992">
                <a:moveTo>
                  <a:pt x="0" y="0"/>
                </a:moveTo>
                <a:lnTo>
                  <a:pt x="1857388" y="0"/>
                </a:lnTo>
                <a:lnTo>
                  <a:pt x="1857388" y="1938992"/>
                </a:lnTo>
                <a:lnTo>
                  <a:pt x="0" y="1938992"/>
                </a:lnTo>
                <a:lnTo>
                  <a:pt x="0" y="0"/>
                </a:lnTo>
                <a:close/>
              </a:path>
            </a:pathLst>
          </a:custGeom>
          <a:noFill/>
        </p:spPr>
        <p:txBody>
          <a:bodyPr wrap="square" rtlCol="0">
            <a:spAutoFit/>
          </a:bodyPr>
          <a:lstStyle/>
          <a:p>
            <a:pPr algn="just"/>
            <a:r>
              <a:rPr lang="zh-CN" altLang="en-US" sz="1100" dirty="0" smtClean="0"/>
              <a:t>        国际能源署</a:t>
            </a:r>
            <a:r>
              <a:rPr lang="en-US" altLang="zh-CN" sz="1100" dirty="0" smtClean="0"/>
              <a:t>《2014</a:t>
            </a:r>
            <a:r>
              <a:rPr lang="zh-CN" altLang="en-US" sz="1100" dirty="0" smtClean="0"/>
              <a:t>可再生能源中期市场发展报告</a:t>
            </a:r>
            <a:r>
              <a:rPr lang="en-US" altLang="zh-CN" sz="1100" dirty="0" smtClean="0"/>
              <a:t>》</a:t>
            </a:r>
            <a:r>
              <a:rPr lang="zh-CN" altLang="en-US" sz="1100" dirty="0" smtClean="0"/>
              <a:t>近日发布。该报告自</a:t>
            </a:r>
            <a:r>
              <a:rPr lang="en-US" altLang="zh-CN" sz="1100" dirty="0" smtClean="0"/>
              <a:t>2012</a:t>
            </a:r>
            <a:r>
              <a:rPr lang="zh-CN" altLang="en-US" sz="1100" dirty="0" smtClean="0"/>
              <a:t>年开始，每年定期发布，对上一年度可再生能源市场发展情况做出评估，并对未来</a:t>
            </a:r>
            <a:r>
              <a:rPr lang="en-US" altLang="zh-CN" sz="1100" dirty="0" smtClean="0"/>
              <a:t>5</a:t>
            </a:r>
            <a:r>
              <a:rPr lang="zh-CN" altLang="en-US" sz="1100" dirty="0" smtClean="0"/>
              <a:t>年</a:t>
            </a:r>
            <a:r>
              <a:rPr lang="en-US" altLang="zh-CN" sz="1100" dirty="0" smtClean="0"/>
              <a:t>(</a:t>
            </a:r>
            <a:r>
              <a:rPr lang="zh-CN" altLang="en-US" sz="1100" dirty="0" smtClean="0"/>
              <a:t>中期内</a:t>
            </a:r>
            <a:r>
              <a:rPr lang="en-US" altLang="zh-CN" sz="1100" dirty="0" smtClean="0"/>
              <a:t>)</a:t>
            </a:r>
            <a:r>
              <a:rPr lang="zh-CN" altLang="en-US" sz="1100" dirty="0" smtClean="0"/>
              <a:t>可再生能源市场做出预测。该报告已经成为世界各国了解全球可再生能源市场发展的权威渠道之一，现将报告中精彩观点做以摘录：</a:t>
            </a:r>
          </a:p>
          <a:p>
            <a:pPr algn="just"/>
            <a:r>
              <a:rPr lang="en-US" altLang="zh-CN" sz="1100" dirty="0" smtClean="0"/>
              <a:t>        1</a:t>
            </a:r>
            <a:r>
              <a:rPr lang="zh-CN" altLang="en-US" sz="1100" dirty="0" smtClean="0"/>
              <a:t>、</a:t>
            </a:r>
            <a:r>
              <a:rPr lang="en-US" altLang="zh-CN" sz="1100" dirty="0" smtClean="0"/>
              <a:t>2013</a:t>
            </a:r>
            <a:r>
              <a:rPr lang="zh-CN" altLang="en-US" sz="1100" dirty="0" smtClean="0"/>
              <a:t>年，对于全球可再生能源而言是具有里程碑意义的一年。这一年，全球可再生能源电力持续快速增长，并且其发电量在历史上首次超过天然气发电量。</a:t>
            </a:r>
          </a:p>
        </p:txBody>
      </p:sp>
      <p:sp>
        <p:nvSpPr>
          <p:cNvPr id="27" name="矩形 26"/>
          <p:cNvSpPr/>
          <p:nvPr/>
        </p:nvSpPr>
        <p:spPr>
          <a:xfrm>
            <a:off x="142876" y="5828892"/>
            <a:ext cx="3214686" cy="338554"/>
          </a:xfrm>
          <a:prstGeom prst="rect">
            <a:avLst/>
          </a:prstGeom>
        </p:spPr>
        <p:txBody>
          <a:bodyPr wrap="square">
            <a:spAutoFit/>
          </a:bodyPr>
          <a:lstStyle/>
          <a:p>
            <a:r>
              <a:rPr lang="zh-CN" altLang="en-US" sz="1600" b="1" dirty="0" smtClean="0"/>
              <a:t>全球能源格局轴心向西半球转移</a:t>
            </a:r>
            <a:endParaRPr lang="en-US" altLang="zh-CN" sz="1600" b="1" dirty="0" smtClean="0"/>
          </a:p>
        </p:txBody>
      </p:sp>
      <p:sp>
        <p:nvSpPr>
          <p:cNvPr id="28" name="TextBox 27"/>
          <p:cNvSpPr txBox="1"/>
          <p:nvPr/>
        </p:nvSpPr>
        <p:spPr>
          <a:xfrm>
            <a:off x="142852" y="6190033"/>
            <a:ext cx="3214710" cy="3477875"/>
          </a:xfrm>
          <a:custGeom>
            <a:avLst/>
            <a:gdLst>
              <a:gd name="connsiteX0" fmla="*/ 0 w 1857388"/>
              <a:gd name="connsiteY0" fmla="*/ 0 h 1938992"/>
              <a:gd name="connsiteX1" fmla="*/ 1857388 w 1857388"/>
              <a:gd name="connsiteY1" fmla="*/ 0 h 1938992"/>
              <a:gd name="connsiteX2" fmla="*/ 1857388 w 1857388"/>
              <a:gd name="connsiteY2" fmla="*/ 1938992 h 1938992"/>
              <a:gd name="connsiteX3" fmla="*/ 0 w 1857388"/>
              <a:gd name="connsiteY3" fmla="*/ 1938992 h 1938992"/>
              <a:gd name="connsiteX4" fmla="*/ 0 w 1857388"/>
              <a:gd name="connsiteY4" fmla="*/ 0 h 1938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8" h="1938992">
                <a:moveTo>
                  <a:pt x="0" y="0"/>
                </a:moveTo>
                <a:lnTo>
                  <a:pt x="1857388" y="0"/>
                </a:lnTo>
                <a:lnTo>
                  <a:pt x="1857388" y="1938992"/>
                </a:lnTo>
                <a:lnTo>
                  <a:pt x="0" y="1938992"/>
                </a:lnTo>
                <a:lnTo>
                  <a:pt x="0" y="0"/>
                </a:lnTo>
                <a:close/>
              </a:path>
            </a:pathLst>
          </a:custGeom>
          <a:noFill/>
        </p:spPr>
        <p:txBody>
          <a:bodyPr wrap="square" rtlCol="0">
            <a:spAutoFit/>
          </a:bodyPr>
          <a:lstStyle/>
          <a:p>
            <a:pPr algn="just"/>
            <a:r>
              <a:rPr lang="zh-CN" altLang="en-US" sz="1100" dirty="0" smtClean="0">
                <a:latin typeface="Arial" pitchFamily="34" charset="0"/>
                <a:cs typeface="Arial" pitchFamily="34" charset="0"/>
              </a:rPr>
              <a:t>        </a:t>
            </a:r>
            <a:r>
              <a:rPr lang="en-US" altLang="zh-CN" sz="1100" dirty="0" smtClean="0">
                <a:latin typeface="Arial" pitchFamily="34" charset="0"/>
                <a:cs typeface="Arial" pitchFamily="34" charset="0"/>
              </a:rPr>
              <a:t>2014</a:t>
            </a:r>
            <a:r>
              <a:rPr lang="zh-CN" altLang="en-US" sz="1100" dirty="0" smtClean="0">
                <a:latin typeface="Arial" pitchFamily="34" charset="0"/>
                <a:cs typeface="Arial" pitchFamily="34" charset="0"/>
              </a:rPr>
              <a:t>年</a:t>
            </a:r>
            <a:r>
              <a:rPr lang="en-US" altLang="zh-CN" sz="1100" dirty="0" smtClean="0">
                <a:latin typeface="Arial" pitchFamily="34" charset="0"/>
                <a:cs typeface="Arial" pitchFamily="34" charset="0"/>
              </a:rPr>
              <a:t>9</a:t>
            </a:r>
            <a:r>
              <a:rPr lang="zh-CN" altLang="en-US" sz="1100" dirty="0" smtClean="0">
                <a:latin typeface="Arial" pitchFamily="34" charset="0"/>
                <a:cs typeface="Arial" pitchFamily="34" charset="0"/>
              </a:rPr>
              <a:t>月</a:t>
            </a:r>
            <a:r>
              <a:rPr lang="en-US" altLang="zh-CN" sz="1100" dirty="0" smtClean="0">
                <a:latin typeface="Arial" pitchFamily="34" charset="0"/>
                <a:cs typeface="Arial" pitchFamily="34" charset="0"/>
              </a:rPr>
              <a:t>18</a:t>
            </a:r>
            <a:r>
              <a:rPr lang="zh-CN" altLang="en-US" sz="1100" dirty="0" smtClean="0">
                <a:latin typeface="Arial" pitchFamily="34" charset="0"/>
                <a:cs typeface="Arial" pitchFamily="34" charset="0"/>
              </a:rPr>
              <a:t>日，中国石油经济技术研究院发布的一份报告指出，随着油砂、盐下油和页岩油气资源成为能源“新宠”，全球能源格局轴心已出现由中东向西半球转移之势，世界石油新版图逐渐浮出水面。</a:t>
            </a:r>
          </a:p>
          <a:p>
            <a:pPr algn="just"/>
            <a:r>
              <a:rPr lang="en-US" altLang="zh-CN" sz="1100" dirty="0" smtClean="0">
                <a:latin typeface="Arial" pitchFamily="34" charset="0"/>
                <a:cs typeface="Arial" pitchFamily="34" charset="0"/>
              </a:rPr>
              <a:t>      《</a:t>
            </a:r>
            <a:r>
              <a:rPr lang="zh-CN" altLang="en-US" sz="1100" dirty="0" smtClean="0">
                <a:latin typeface="Arial" pitchFamily="34" charset="0"/>
                <a:cs typeface="Arial" pitchFamily="34" charset="0"/>
              </a:rPr>
              <a:t>国外石油科技发展报告</a:t>
            </a:r>
            <a:r>
              <a:rPr lang="en-US" altLang="zh-CN" sz="1100" dirty="0" smtClean="0">
                <a:latin typeface="Arial" pitchFamily="34" charset="0"/>
                <a:cs typeface="Arial" pitchFamily="34" charset="0"/>
              </a:rPr>
              <a:t>(2013)》</a:t>
            </a:r>
            <a:r>
              <a:rPr lang="zh-CN" altLang="en-US" sz="1100" dirty="0" smtClean="0">
                <a:latin typeface="Arial" pitchFamily="34" charset="0"/>
                <a:cs typeface="Arial" pitchFamily="34" charset="0"/>
              </a:rPr>
              <a:t>指出，加拿大油砂、美国页岩油气和巴西深海“盐下油”资源丰富，近几年因科技进步而得到快速发展，成为能源“新宠”。</a:t>
            </a:r>
          </a:p>
          <a:p>
            <a:pPr algn="just"/>
            <a:r>
              <a:rPr lang="zh-CN" altLang="en-US" sz="1100" dirty="0" smtClean="0">
                <a:latin typeface="Arial" pitchFamily="34" charset="0"/>
                <a:cs typeface="Arial" pitchFamily="34" charset="0"/>
              </a:rPr>
              <a:t>        随着油砂的开发，加拿大已超过海湾国家成为美国最主要的石油进口来源。美国页岩油和页岩气的开发，使得页岩油气成为国际能源界的“博弈改变者”，预计</a:t>
            </a:r>
            <a:r>
              <a:rPr lang="en-US" altLang="zh-CN" sz="1100" dirty="0" smtClean="0">
                <a:latin typeface="Arial" pitchFamily="34" charset="0"/>
                <a:cs typeface="Arial" pitchFamily="34" charset="0"/>
              </a:rPr>
              <a:t>2020</a:t>
            </a:r>
            <a:r>
              <a:rPr lang="zh-CN" altLang="en-US" sz="1100" dirty="0" smtClean="0">
                <a:latin typeface="Arial" pitchFamily="34" charset="0"/>
                <a:cs typeface="Arial" pitchFamily="34" charset="0"/>
              </a:rPr>
              <a:t>年美国能源自给率将突破</a:t>
            </a:r>
            <a:r>
              <a:rPr lang="en-US" altLang="zh-CN" sz="1100" dirty="0" smtClean="0">
                <a:latin typeface="Arial" pitchFamily="34" charset="0"/>
                <a:cs typeface="Arial" pitchFamily="34" charset="0"/>
              </a:rPr>
              <a:t>85%</a:t>
            </a:r>
            <a:r>
              <a:rPr lang="zh-CN" altLang="en-US" sz="1100" dirty="0" smtClean="0">
                <a:latin typeface="Arial" pitchFamily="34" charset="0"/>
                <a:cs typeface="Arial" pitchFamily="34" charset="0"/>
              </a:rPr>
              <a:t>。随着“盐下油”勘探技术的进步，巴西近几年发现多个海上大油气田，到</a:t>
            </a:r>
            <a:r>
              <a:rPr lang="en-US" altLang="zh-CN" sz="1100" dirty="0" smtClean="0">
                <a:latin typeface="Arial" pitchFamily="34" charset="0"/>
                <a:cs typeface="Arial" pitchFamily="34" charset="0"/>
              </a:rPr>
              <a:t>2020</a:t>
            </a:r>
            <a:r>
              <a:rPr lang="zh-CN" altLang="en-US" sz="1100" dirty="0" smtClean="0">
                <a:latin typeface="Arial" pitchFamily="34" charset="0"/>
                <a:cs typeface="Arial" pitchFamily="34" charset="0"/>
              </a:rPr>
              <a:t>年，巴西的石油日产量或将达到沙特的</a:t>
            </a:r>
            <a:r>
              <a:rPr lang="en-US" altLang="zh-CN" sz="1100" dirty="0" smtClean="0">
                <a:latin typeface="Arial" pitchFamily="34" charset="0"/>
                <a:cs typeface="Arial" pitchFamily="34" charset="0"/>
              </a:rPr>
              <a:t>55%</a:t>
            </a:r>
            <a:r>
              <a:rPr lang="zh-CN" altLang="en-US" sz="1100" dirty="0" smtClean="0">
                <a:latin typeface="Arial" pitchFamily="34" charset="0"/>
                <a:cs typeface="Arial" pitchFamily="34" charset="0"/>
              </a:rPr>
              <a:t>。</a:t>
            </a:r>
          </a:p>
          <a:p>
            <a:pPr algn="just"/>
            <a:r>
              <a:rPr lang="zh-CN" altLang="en-US" sz="1100" dirty="0" smtClean="0">
                <a:latin typeface="Arial" pitchFamily="34" charset="0"/>
                <a:cs typeface="Arial" pitchFamily="34" charset="0"/>
              </a:rPr>
              <a:t>        这份报告说，按目前的勘探开发态势，以加拿大、美国和巴西为支点的西半球，将在未来能源版图中占据举足轻重的地位。</a:t>
            </a:r>
            <a:endParaRPr lang="en-US" altLang="zh-CN" sz="1100" dirty="0" smtClean="0">
              <a:latin typeface="Arial" pitchFamily="34" charset="0"/>
              <a:cs typeface="Arial" pitchFamily="34" charset="0"/>
            </a:endParaRPr>
          </a:p>
          <a:p>
            <a:pPr algn="r"/>
            <a:r>
              <a:rPr lang="zh-CN" altLang="en-US" sz="900" dirty="0" smtClean="0">
                <a:latin typeface="Arial" pitchFamily="34" charset="0"/>
                <a:cs typeface="Arial" pitchFamily="34" charset="0"/>
              </a:rPr>
              <a:t>转自：中国日报网，新华社</a:t>
            </a:r>
            <a:endParaRPr lang="en-US" altLang="zh-CN" sz="900" dirty="0" smtClean="0">
              <a:latin typeface="Arial" pitchFamily="34" charset="0"/>
              <a:cs typeface="Arial" pitchFamily="34" charset="0"/>
            </a:endParaRPr>
          </a:p>
        </p:txBody>
      </p:sp>
      <p:sp>
        <p:nvSpPr>
          <p:cNvPr id="21" name="TextBox 20"/>
          <p:cNvSpPr txBox="1"/>
          <p:nvPr/>
        </p:nvSpPr>
        <p:spPr>
          <a:xfrm>
            <a:off x="3143272" y="1104101"/>
            <a:ext cx="3714728" cy="292388"/>
          </a:xfrm>
          <a:prstGeom prst="rect">
            <a:avLst/>
          </a:prstGeom>
          <a:noFill/>
        </p:spPr>
        <p:txBody>
          <a:bodyPr wrap="square" rtlCol="0">
            <a:spAutoFit/>
          </a:bodyPr>
          <a:lstStyle/>
          <a:p>
            <a:r>
              <a:rPr lang="zh-CN" altLang="zh-CN" sz="1300" b="1" dirty="0" smtClean="0">
                <a:solidFill>
                  <a:srgbClr val="FF0000"/>
                </a:solidFill>
                <a:effectLst>
                  <a:outerShdw blurRad="38100" dist="38100" dir="2700000" algn="tl">
                    <a:srgbClr val="000000">
                      <a:alpha val="43137"/>
                    </a:srgbClr>
                  </a:outerShdw>
                </a:effectLst>
                <a:latin typeface="幼圆" pitchFamily="49" charset="-122"/>
                <a:ea typeface="幼圆" pitchFamily="49" charset="-122"/>
              </a:rPr>
              <a:t>隆重庆祝中华人民共和国成立65周年！祖国万岁！</a:t>
            </a:r>
            <a:endParaRPr lang="zh-CN" altLang="en-US" sz="1300" b="1" dirty="0">
              <a:solidFill>
                <a:srgbClr val="FF0000"/>
              </a:solidFill>
              <a:effectLst>
                <a:outerShdw blurRad="38100" dist="38100" dir="2700000" algn="tl">
                  <a:srgbClr val="000000">
                    <a:alpha val="43137"/>
                  </a:srgbClr>
                </a:outerShdw>
              </a:effectLst>
              <a:latin typeface="幼圆" pitchFamily="49" charset="-122"/>
              <a:ea typeface="幼圆" pitchFamily="49"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p:cNvSpPr txBox="1"/>
          <p:nvPr/>
        </p:nvSpPr>
        <p:spPr>
          <a:xfrm>
            <a:off x="142852" y="4667248"/>
            <a:ext cx="2857520" cy="1785104"/>
          </a:xfrm>
          <a:custGeom>
            <a:avLst/>
            <a:gdLst>
              <a:gd name="connsiteX0" fmla="*/ 0 w 1857388"/>
              <a:gd name="connsiteY0" fmla="*/ 0 h 1938992"/>
              <a:gd name="connsiteX1" fmla="*/ 1857388 w 1857388"/>
              <a:gd name="connsiteY1" fmla="*/ 0 h 1938992"/>
              <a:gd name="connsiteX2" fmla="*/ 1857388 w 1857388"/>
              <a:gd name="connsiteY2" fmla="*/ 1938992 h 1938992"/>
              <a:gd name="connsiteX3" fmla="*/ 0 w 1857388"/>
              <a:gd name="connsiteY3" fmla="*/ 1938992 h 1938992"/>
              <a:gd name="connsiteX4" fmla="*/ 0 w 1857388"/>
              <a:gd name="connsiteY4" fmla="*/ 0 h 1938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8" h="1938992">
                <a:moveTo>
                  <a:pt x="0" y="0"/>
                </a:moveTo>
                <a:lnTo>
                  <a:pt x="1857388" y="0"/>
                </a:lnTo>
                <a:lnTo>
                  <a:pt x="1857388" y="1938992"/>
                </a:lnTo>
                <a:lnTo>
                  <a:pt x="0" y="1938992"/>
                </a:lnTo>
                <a:lnTo>
                  <a:pt x="0" y="0"/>
                </a:lnTo>
                <a:close/>
              </a:path>
            </a:pathLst>
          </a:custGeom>
          <a:noFill/>
        </p:spPr>
        <p:txBody>
          <a:bodyPr wrap="square" rtlCol="0">
            <a:spAutoFit/>
          </a:bodyPr>
          <a:lstStyle/>
          <a:p>
            <a:pPr algn="just"/>
            <a:r>
              <a:rPr lang="en-US" altLang="zh-CN" sz="1100" dirty="0" smtClean="0"/>
              <a:t>        9</a:t>
            </a:r>
            <a:r>
              <a:rPr lang="zh-CN" altLang="en-US" sz="1100" dirty="0" smtClean="0"/>
              <a:t>月</a:t>
            </a:r>
            <a:r>
              <a:rPr lang="en-US" altLang="zh-CN" sz="1100" dirty="0" smtClean="0"/>
              <a:t>16</a:t>
            </a:r>
            <a:r>
              <a:rPr lang="zh-CN" altLang="en-US" sz="1100" dirty="0" smtClean="0"/>
              <a:t>日，山东烟台鲁东大学，试车手坐进驾驶座后，学生们正在为节能汽车固定整流罩。</a:t>
            </a:r>
          </a:p>
          <a:p>
            <a:pPr algn="just"/>
            <a:r>
              <a:rPr lang="zh-CN" altLang="en-US" sz="1100" dirty="0" smtClean="0"/>
              <a:t>　　当天，鲁东大学车辆工程专业学生制造的节能汽车，在测试运行中取得了百公里仅耗油</a:t>
            </a:r>
            <a:r>
              <a:rPr lang="en-US" altLang="zh-CN" sz="1100" dirty="0" smtClean="0"/>
              <a:t>0.4</a:t>
            </a:r>
            <a:r>
              <a:rPr lang="zh-CN" altLang="en-US" sz="1100" dirty="0" smtClean="0"/>
              <a:t>升的成绩。该车由学生手工打造，使用一台本田</a:t>
            </a:r>
            <a:r>
              <a:rPr lang="en-US" altLang="zh-CN" sz="1100" dirty="0" smtClean="0"/>
              <a:t>125cc</a:t>
            </a:r>
            <a:r>
              <a:rPr lang="zh-CN" altLang="en-US" sz="1100" dirty="0" smtClean="0"/>
              <a:t>发动机，采用一级同步带传动系统。车体采用仿水滴流线型设计，风阻系数低于</a:t>
            </a:r>
            <a:r>
              <a:rPr lang="en-US" altLang="zh-CN" sz="1100" dirty="0" smtClean="0"/>
              <a:t>0.2</a:t>
            </a:r>
            <a:r>
              <a:rPr lang="zh-CN" altLang="en-US" sz="1100" dirty="0" smtClean="0"/>
              <a:t>。车身材料主要使用树脂和玻璃纤维，使得车辆自重仅为</a:t>
            </a:r>
            <a:r>
              <a:rPr lang="en-US" altLang="zh-CN" sz="1100" dirty="0" smtClean="0"/>
              <a:t>50</a:t>
            </a:r>
            <a:r>
              <a:rPr lang="zh-CN" altLang="en-US" sz="1100" dirty="0" smtClean="0"/>
              <a:t>千克。</a:t>
            </a:r>
          </a:p>
        </p:txBody>
      </p:sp>
      <p:sp>
        <p:nvSpPr>
          <p:cNvPr id="23" name="矩形 22"/>
          <p:cNvSpPr/>
          <p:nvPr/>
        </p:nvSpPr>
        <p:spPr>
          <a:xfrm>
            <a:off x="3429000" y="4645223"/>
            <a:ext cx="3143272" cy="307777"/>
          </a:xfrm>
          <a:prstGeom prst="rect">
            <a:avLst/>
          </a:prstGeom>
        </p:spPr>
        <p:txBody>
          <a:bodyPr wrap="square">
            <a:spAutoFit/>
          </a:bodyPr>
          <a:lstStyle/>
          <a:p>
            <a:pPr algn="ctr"/>
            <a:r>
              <a:rPr lang="zh-CN" altLang="en-US" sz="1400" b="1" dirty="0" smtClean="0">
                <a:latin typeface="华文隶书" pitchFamily="2" charset="-122"/>
                <a:ea typeface="华文隶书" pitchFamily="2" charset="-122"/>
              </a:rPr>
              <a:t>邢台道达尔加油站燃油质量遭质疑</a:t>
            </a:r>
            <a:endParaRPr lang="zh-CN" altLang="en-US" sz="1400" b="1" dirty="0">
              <a:latin typeface="华文隶书" pitchFamily="2" charset="-122"/>
              <a:ea typeface="华文隶书" pitchFamily="2" charset="-122"/>
            </a:endParaRPr>
          </a:p>
        </p:txBody>
      </p:sp>
      <p:sp>
        <p:nvSpPr>
          <p:cNvPr id="24" name="TextBox 23"/>
          <p:cNvSpPr txBox="1"/>
          <p:nvPr/>
        </p:nvSpPr>
        <p:spPr>
          <a:xfrm>
            <a:off x="3214686" y="4907254"/>
            <a:ext cx="3500462" cy="4832092"/>
          </a:xfrm>
          <a:custGeom>
            <a:avLst/>
            <a:gdLst>
              <a:gd name="connsiteX0" fmla="*/ 0 w 1857388"/>
              <a:gd name="connsiteY0" fmla="*/ 0 h 1938992"/>
              <a:gd name="connsiteX1" fmla="*/ 1857388 w 1857388"/>
              <a:gd name="connsiteY1" fmla="*/ 0 h 1938992"/>
              <a:gd name="connsiteX2" fmla="*/ 1857388 w 1857388"/>
              <a:gd name="connsiteY2" fmla="*/ 1938992 h 1938992"/>
              <a:gd name="connsiteX3" fmla="*/ 0 w 1857388"/>
              <a:gd name="connsiteY3" fmla="*/ 1938992 h 1938992"/>
              <a:gd name="connsiteX4" fmla="*/ 0 w 1857388"/>
              <a:gd name="connsiteY4" fmla="*/ 0 h 1938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8" h="1938992">
                <a:moveTo>
                  <a:pt x="0" y="0"/>
                </a:moveTo>
                <a:lnTo>
                  <a:pt x="1857388" y="0"/>
                </a:lnTo>
                <a:lnTo>
                  <a:pt x="1857388" y="1938992"/>
                </a:lnTo>
                <a:lnTo>
                  <a:pt x="0" y="1938992"/>
                </a:lnTo>
                <a:lnTo>
                  <a:pt x="0" y="0"/>
                </a:lnTo>
                <a:close/>
              </a:path>
            </a:pathLst>
          </a:custGeom>
          <a:noFill/>
        </p:spPr>
        <p:txBody>
          <a:bodyPr wrap="square" rtlCol="0">
            <a:spAutoFit/>
          </a:bodyPr>
          <a:lstStyle/>
          <a:p>
            <a:pPr algn="just"/>
            <a:r>
              <a:rPr lang="zh-CN" altLang="en-US" sz="1100" dirty="0" smtClean="0"/>
              <a:t>        中新网邢台</a:t>
            </a:r>
            <a:r>
              <a:rPr lang="en-US" altLang="zh-CN" sz="1100" dirty="0" smtClean="0"/>
              <a:t>9</a:t>
            </a:r>
            <a:r>
              <a:rPr lang="zh-CN" altLang="en-US" sz="1100" dirty="0" smtClean="0"/>
              <a:t>月</a:t>
            </a:r>
            <a:r>
              <a:rPr lang="en-US" altLang="zh-CN" sz="1100" dirty="0" smtClean="0"/>
              <a:t>18</a:t>
            </a:r>
            <a:r>
              <a:rPr lang="zh-CN" altLang="en-US" sz="1100" dirty="0" smtClean="0"/>
              <a:t>日电</a:t>
            </a:r>
            <a:r>
              <a:rPr lang="en-US" altLang="zh-CN" sz="1100" dirty="0" smtClean="0"/>
              <a:t>(</a:t>
            </a:r>
            <a:r>
              <a:rPr lang="zh-CN" altLang="en-US" sz="1100" dirty="0" smtClean="0"/>
              <a:t>张鹏翔 李铁锤</a:t>
            </a:r>
            <a:r>
              <a:rPr lang="en-US" altLang="zh-CN" sz="1100" dirty="0" smtClean="0"/>
              <a:t>)</a:t>
            </a:r>
            <a:r>
              <a:rPr lang="zh-CN" altLang="en-US" sz="1100" dirty="0" smtClean="0"/>
              <a:t>针对媒体报道河北省邢台市多辆汽车在道达尔加油站加油后发动机出现问题一事，河北省邢台市桥西区工商局</a:t>
            </a:r>
            <a:r>
              <a:rPr lang="en-US" altLang="zh-CN" sz="1100" dirty="0" smtClean="0"/>
              <a:t>12315</a:t>
            </a:r>
            <a:r>
              <a:rPr lang="zh-CN" altLang="en-US" sz="1100" dirty="0" smtClean="0"/>
              <a:t>热线郑秋艳主任</a:t>
            </a:r>
            <a:r>
              <a:rPr lang="en-US" altLang="zh-CN" sz="1100" dirty="0" smtClean="0"/>
              <a:t>18</a:t>
            </a:r>
            <a:r>
              <a:rPr lang="zh-CN" altLang="en-US" sz="1100" dirty="0" smtClean="0"/>
              <a:t>日表示，工商部门尚未获得道达尔加油站的燃油检验结果，现工商部门人员已在现场受理车主投诉。同日，中化道达尔燃油有限公司邢台泉北加油站向车主公布处理方案，几百名车主对方案持质疑态度。</a:t>
            </a:r>
          </a:p>
          <a:p>
            <a:pPr algn="just"/>
            <a:r>
              <a:rPr lang="zh-CN" altLang="en-US" sz="1100" dirty="0" smtClean="0"/>
              <a:t>　　</a:t>
            </a:r>
            <a:r>
              <a:rPr lang="en-US" altLang="zh-CN" sz="1100" dirty="0" smtClean="0"/>
              <a:t>13</a:t>
            </a:r>
            <a:r>
              <a:rPr lang="zh-CN" altLang="en-US" sz="1100" dirty="0" smtClean="0"/>
              <a:t>日，有媒体报道称，邢台市多名车主发现正在行驶的汽车突然油耗增加，并且发动机动力下降，通过</a:t>
            </a:r>
            <a:r>
              <a:rPr lang="en-US" altLang="zh-CN" sz="1100" dirty="0" smtClean="0"/>
              <a:t>4S</a:t>
            </a:r>
            <a:r>
              <a:rPr lang="zh-CN" altLang="en-US" sz="1100" dirty="0" smtClean="0"/>
              <a:t>店的检查发现，发动机都不同程度出现了问题，而出现这一问题的车主都在邢台市道达尔加油站加过油，车主质疑加油站的燃油存在质量问题。</a:t>
            </a:r>
          </a:p>
          <a:p>
            <a:pPr algn="just"/>
            <a:r>
              <a:rPr lang="zh-CN" altLang="en-US" sz="1100" dirty="0" smtClean="0"/>
              <a:t>　　</a:t>
            </a:r>
            <a:r>
              <a:rPr lang="en-US" altLang="zh-CN" sz="1100" dirty="0" smtClean="0"/>
              <a:t>16</a:t>
            </a:r>
            <a:r>
              <a:rPr lang="zh-CN" altLang="en-US" sz="1100" dirty="0" smtClean="0"/>
              <a:t>日，中新网刊发</a:t>
            </a:r>
            <a:r>
              <a:rPr lang="en-US" altLang="zh-CN" sz="1100" dirty="0" smtClean="0"/>
              <a:t>《</a:t>
            </a:r>
            <a:r>
              <a:rPr lang="zh-CN" altLang="en-US" sz="1100" dirty="0" smtClean="0"/>
              <a:t>河北邢台多位车主质疑一加油站燃油质量工商部门介入</a:t>
            </a:r>
            <a:r>
              <a:rPr lang="en-US" altLang="zh-CN" sz="1100" dirty="0" smtClean="0"/>
              <a:t>》</a:t>
            </a:r>
            <a:r>
              <a:rPr lang="zh-CN" altLang="en-US" sz="1100" dirty="0" smtClean="0"/>
              <a:t>文章称，多名车主在</a:t>
            </a:r>
            <a:r>
              <a:rPr lang="en-US" altLang="zh-CN" sz="1100" dirty="0" smtClean="0"/>
              <a:t>9</a:t>
            </a:r>
            <a:r>
              <a:rPr lang="zh-CN" altLang="en-US" sz="1100" dirty="0" smtClean="0"/>
              <a:t>月</a:t>
            </a:r>
            <a:r>
              <a:rPr lang="en-US" altLang="zh-CN" sz="1100" dirty="0" smtClean="0"/>
              <a:t>5</a:t>
            </a:r>
            <a:r>
              <a:rPr lang="zh-CN" altLang="en-US" sz="1100" dirty="0" smtClean="0"/>
              <a:t>日使用了邢台道达尔加油站的燃油后，汽车发动机出现故障，当地工商部门称，当日就接到了群众投诉后，工商局就抽取了油样进行检测，</a:t>
            </a:r>
            <a:r>
              <a:rPr lang="en-US" altLang="zh-CN" sz="1100" dirty="0" smtClean="0"/>
              <a:t>5</a:t>
            </a:r>
            <a:r>
              <a:rPr lang="zh-CN" altLang="en-US" sz="1100" dirty="0" smtClean="0"/>
              <a:t>个工作日后就会有化验结果，工商部门会根据检验结果对加油站采取相应措施。</a:t>
            </a:r>
          </a:p>
          <a:p>
            <a:pPr algn="just"/>
            <a:r>
              <a:rPr lang="zh-CN" altLang="en-US" sz="1100" dirty="0" smtClean="0"/>
              <a:t>　　</a:t>
            </a:r>
            <a:r>
              <a:rPr lang="en-US" altLang="zh-CN" sz="1100" dirty="0" smtClean="0"/>
              <a:t>18</a:t>
            </a:r>
            <a:r>
              <a:rPr lang="zh-CN" altLang="en-US" sz="1100" dirty="0" smtClean="0"/>
              <a:t>日，中化道达尔燃油有限公司邢台泉北加油站向车主公布处理方案，要求车主到道达尔公司指定的维修店进行维修，公司确保</a:t>
            </a:r>
            <a:r>
              <a:rPr lang="en-US" altLang="zh-CN" sz="1100" dirty="0" smtClean="0"/>
              <a:t>1</a:t>
            </a:r>
            <a:r>
              <a:rPr lang="zh-CN" altLang="en-US" sz="1100" dirty="0" smtClean="0"/>
              <a:t>年相关部件质保服务，同时会得到</a:t>
            </a:r>
            <a:r>
              <a:rPr lang="en-US" altLang="zh-CN" sz="1100" dirty="0" smtClean="0"/>
              <a:t>1000</a:t>
            </a:r>
            <a:r>
              <a:rPr lang="zh-CN" altLang="en-US" sz="1100" dirty="0" smtClean="0"/>
              <a:t>元加油卡。如到</a:t>
            </a:r>
            <a:r>
              <a:rPr lang="en-US" altLang="zh-CN" sz="1100" dirty="0" smtClean="0"/>
              <a:t>4S</a:t>
            </a:r>
            <a:r>
              <a:rPr lang="zh-CN" altLang="en-US" sz="1100" dirty="0" smtClean="0"/>
              <a:t>店维修，费用由公司担负。如车辆需要打开发动机，公司提供</a:t>
            </a:r>
            <a:r>
              <a:rPr lang="en-US" altLang="zh-CN" sz="1100" dirty="0" smtClean="0"/>
              <a:t>1</a:t>
            </a:r>
            <a:r>
              <a:rPr lang="zh-CN" altLang="en-US" sz="1100" dirty="0" smtClean="0"/>
              <a:t>年质保服务，费用由公司承担，但此方案却受到几百名车主的质疑。</a:t>
            </a:r>
            <a:r>
              <a:rPr lang="zh-CN" altLang="en-US" sz="1100" dirty="0" smtClean="0">
                <a:latin typeface="方正报宋_GBK" pitchFamily="65" charset="-122"/>
                <a:ea typeface="方正报宋_GBK" pitchFamily="65" charset="-122"/>
              </a:rPr>
              <a:t>　</a:t>
            </a:r>
            <a:endParaRPr lang="en-US" altLang="zh-CN" sz="1100" dirty="0" smtClean="0">
              <a:latin typeface="方正报宋_GBK" pitchFamily="65" charset="-122"/>
              <a:ea typeface="方正报宋_GBK" pitchFamily="65" charset="-122"/>
            </a:endParaRPr>
          </a:p>
          <a:p>
            <a:pPr algn="just"/>
            <a:r>
              <a:rPr lang="en-US" altLang="zh-CN" sz="1100" dirty="0" smtClean="0">
                <a:latin typeface="方正报宋_GBK" pitchFamily="65" charset="-122"/>
                <a:ea typeface="方正报宋_GBK" pitchFamily="65" charset="-122"/>
              </a:rPr>
              <a:t>        </a:t>
            </a:r>
            <a:r>
              <a:rPr lang="zh-CN" altLang="en-US" sz="1100" dirty="0" smtClean="0"/>
              <a:t>目前相关问题及解决方案正在调查处理中。</a:t>
            </a:r>
          </a:p>
        </p:txBody>
      </p:sp>
      <p:sp>
        <p:nvSpPr>
          <p:cNvPr id="27" name="矩形 26"/>
          <p:cNvSpPr/>
          <p:nvPr/>
        </p:nvSpPr>
        <p:spPr>
          <a:xfrm>
            <a:off x="142852" y="175407"/>
            <a:ext cx="3143272" cy="307777"/>
          </a:xfrm>
          <a:prstGeom prst="rect">
            <a:avLst/>
          </a:prstGeom>
        </p:spPr>
        <p:txBody>
          <a:bodyPr wrap="square">
            <a:spAutoFit/>
          </a:bodyPr>
          <a:lstStyle/>
          <a:p>
            <a:pPr algn="ctr"/>
            <a:r>
              <a:rPr lang="zh-CN" altLang="en-US" sz="1400" b="1" dirty="0" smtClean="0">
                <a:latin typeface="华文隶书" pitchFamily="2" charset="-122"/>
                <a:ea typeface="华文隶书" pitchFamily="2" charset="-122"/>
              </a:rPr>
              <a:t>陕西煤炭网上交易量突破亿吨</a:t>
            </a:r>
          </a:p>
        </p:txBody>
      </p:sp>
      <p:sp>
        <p:nvSpPr>
          <p:cNvPr id="28" name="TextBox 27"/>
          <p:cNvSpPr txBox="1"/>
          <p:nvPr/>
        </p:nvSpPr>
        <p:spPr>
          <a:xfrm>
            <a:off x="142852" y="434616"/>
            <a:ext cx="3000396" cy="1785104"/>
          </a:xfrm>
          <a:custGeom>
            <a:avLst/>
            <a:gdLst>
              <a:gd name="connsiteX0" fmla="*/ 0 w 1857388"/>
              <a:gd name="connsiteY0" fmla="*/ 0 h 1938992"/>
              <a:gd name="connsiteX1" fmla="*/ 1857388 w 1857388"/>
              <a:gd name="connsiteY1" fmla="*/ 0 h 1938992"/>
              <a:gd name="connsiteX2" fmla="*/ 1857388 w 1857388"/>
              <a:gd name="connsiteY2" fmla="*/ 1938992 h 1938992"/>
              <a:gd name="connsiteX3" fmla="*/ 0 w 1857388"/>
              <a:gd name="connsiteY3" fmla="*/ 1938992 h 1938992"/>
              <a:gd name="connsiteX4" fmla="*/ 0 w 1857388"/>
              <a:gd name="connsiteY4" fmla="*/ 0 h 1938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8" h="1938992">
                <a:moveTo>
                  <a:pt x="0" y="0"/>
                </a:moveTo>
                <a:lnTo>
                  <a:pt x="1857388" y="0"/>
                </a:lnTo>
                <a:lnTo>
                  <a:pt x="1857388" y="1938992"/>
                </a:lnTo>
                <a:lnTo>
                  <a:pt x="0" y="1938992"/>
                </a:lnTo>
                <a:lnTo>
                  <a:pt x="0" y="0"/>
                </a:lnTo>
                <a:close/>
              </a:path>
            </a:pathLst>
          </a:custGeom>
          <a:noFill/>
        </p:spPr>
        <p:txBody>
          <a:bodyPr wrap="square" rtlCol="0">
            <a:spAutoFit/>
          </a:bodyPr>
          <a:lstStyle/>
          <a:p>
            <a:r>
              <a:rPr lang="zh-CN" altLang="en-US" sz="1100" dirty="0" smtClean="0"/>
              <a:t>        截至</a:t>
            </a:r>
            <a:r>
              <a:rPr lang="en-US" altLang="zh-CN" sz="1100" dirty="0" smtClean="0"/>
              <a:t>9</a:t>
            </a:r>
            <a:r>
              <a:rPr lang="zh-CN" altLang="en-US" sz="1100" dirty="0" smtClean="0"/>
              <a:t>月</a:t>
            </a:r>
            <a:r>
              <a:rPr lang="en-US" altLang="zh-CN" sz="1100" dirty="0" smtClean="0"/>
              <a:t>16</a:t>
            </a:r>
            <a:r>
              <a:rPr lang="zh-CN" altLang="en-US" sz="1100" dirty="0" smtClean="0"/>
              <a:t>日，陕西省煤炭网上交易量累计达到</a:t>
            </a:r>
            <a:r>
              <a:rPr lang="en-US" altLang="zh-CN" sz="1100" dirty="0" smtClean="0"/>
              <a:t>1.02</a:t>
            </a:r>
            <a:r>
              <a:rPr lang="zh-CN" altLang="en-US" sz="1100" dirty="0" smtClean="0"/>
              <a:t>亿吨，首次突破亿吨大关，成交额达</a:t>
            </a:r>
            <a:r>
              <a:rPr lang="en-US" altLang="zh-CN" sz="1100" dirty="0" smtClean="0"/>
              <a:t>348</a:t>
            </a:r>
            <a:r>
              <a:rPr lang="zh-CN" altLang="en-US" sz="1100" dirty="0" smtClean="0"/>
              <a:t>亿元，再次刷新西北地区煤炭现货交易量新高。这标志着陕西煤炭市场化改革取得重大突破。</a:t>
            </a:r>
          </a:p>
          <a:p>
            <a:r>
              <a:rPr lang="zh-CN" altLang="en-US" sz="1100" dirty="0" smtClean="0"/>
              <a:t>　　陕西煤炭交易中心是全国煤炭交易市场合作组织创始成员。自成立以来，该中心创新开展煤炭挂牌、竞价等现货交易模式，实现了煤炭交易由传统模式向信息化、网络化的现代电子交易新模式转变。</a:t>
            </a:r>
            <a:endParaRPr lang="zh-CN" altLang="en-US" sz="1100" dirty="0"/>
          </a:p>
        </p:txBody>
      </p:sp>
      <p:sp>
        <p:nvSpPr>
          <p:cNvPr id="45" name="TextBox 44"/>
          <p:cNvSpPr txBox="1"/>
          <p:nvPr/>
        </p:nvSpPr>
        <p:spPr>
          <a:xfrm>
            <a:off x="38102" y="9638528"/>
            <a:ext cx="6858000" cy="276999"/>
          </a:xfrm>
          <a:prstGeom prst="rect">
            <a:avLst/>
          </a:prstGeom>
          <a:noFill/>
        </p:spPr>
        <p:txBody>
          <a:bodyPr wrap="square" rtlCol="0">
            <a:spAutoFit/>
          </a:bodyPr>
          <a:lstStyle/>
          <a:p>
            <a:r>
              <a:rPr lang="en-US" altLang="zh-CN" sz="1200" b="1" dirty="0" smtClean="0">
                <a:latin typeface="Arial" pitchFamily="34" charset="0"/>
                <a:ea typeface="方正报宋_GBK" pitchFamily="65" charset="-122"/>
                <a:cs typeface="Arial" pitchFamily="34" charset="0"/>
              </a:rPr>
              <a:t>  ˂ 2 ˃   </a:t>
            </a:r>
            <a:r>
              <a:rPr lang="zh-CN" altLang="en-US" sz="1200" b="1" dirty="0" smtClean="0">
                <a:latin typeface="Arial" pitchFamily="34" charset="0"/>
                <a:ea typeface="方正报宋_GBK" pitchFamily="65" charset="-122"/>
                <a:cs typeface="Arial" pitchFamily="34" charset="0"/>
              </a:rPr>
              <a:t>国内能源动态</a:t>
            </a:r>
            <a:r>
              <a:rPr lang="en-US" altLang="zh-CN" sz="1200" b="1" dirty="0" smtClean="0">
                <a:latin typeface="Arial" pitchFamily="34" charset="0"/>
                <a:ea typeface="方正报宋_GBK" pitchFamily="65" charset="-122"/>
                <a:cs typeface="Arial" pitchFamily="34" charset="0"/>
              </a:rPr>
              <a:t>                           </a:t>
            </a:r>
            <a:r>
              <a:rPr lang="zh-CN" altLang="en-US" sz="1200" b="1" dirty="0" smtClean="0">
                <a:latin typeface="Arial" pitchFamily="34" charset="0"/>
                <a:ea typeface="方正姚体" pitchFamily="2" charset="-122"/>
                <a:cs typeface="Arial" pitchFamily="34" charset="0"/>
              </a:rPr>
              <a:t>能  源  信  息                                               </a:t>
            </a:r>
            <a:r>
              <a:rPr lang="en-US" altLang="zh-CN" sz="1200" b="1" dirty="0" smtClean="0">
                <a:latin typeface="Arial" pitchFamily="34" charset="0"/>
                <a:ea typeface="方正报宋_GBK" pitchFamily="65" charset="-122"/>
                <a:cs typeface="Arial" pitchFamily="34" charset="0"/>
              </a:rPr>
              <a:t>2014</a:t>
            </a:r>
            <a:r>
              <a:rPr lang="zh-CN" altLang="en-US" sz="1200" b="1" dirty="0" smtClean="0">
                <a:latin typeface="Arial" pitchFamily="34" charset="0"/>
                <a:ea typeface="方正报宋_GBK" pitchFamily="65" charset="-122"/>
                <a:cs typeface="Arial" pitchFamily="34" charset="0"/>
              </a:rPr>
              <a:t>年</a:t>
            </a:r>
            <a:r>
              <a:rPr lang="en-US" altLang="zh-CN" sz="1200" b="1" dirty="0" smtClean="0">
                <a:latin typeface="Arial" pitchFamily="34" charset="0"/>
                <a:ea typeface="方正报宋_GBK" pitchFamily="65" charset="-122"/>
                <a:cs typeface="Arial" pitchFamily="34" charset="0"/>
              </a:rPr>
              <a:t>9</a:t>
            </a:r>
            <a:r>
              <a:rPr lang="zh-CN" altLang="en-US" sz="1200" b="1" dirty="0" smtClean="0">
                <a:latin typeface="Arial" pitchFamily="34" charset="0"/>
                <a:ea typeface="方正报宋_GBK" pitchFamily="65" charset="-122"/>
                <a:cs typeface="Arial" pitchFamily="34" charset="0"/>
              </a:rPr>
              <a:t>月</a:t>
            </a:r>
            <a:r>
              <a:rPr lang="en-US" altLang="zh-CN" sz="1200" b="1" dirty="0" smtClean="0">
                <a:latin typeface="Arial" pitchFamily="34" charset="0"/>
                <a:ea typeface="方正报宋_GBK" pitchFamily="65" charset="-122"/>
                <a:cs typeface="Arial" pitchFamily="34" charset="0"/>
              </a:rPr>
              <a:t>30</a:t>
            </a:r>
            <a:r>
              <a:rPr lang="zh-CN" altLang="en-US" sz="1200" b="1" dirty="0" smtClean="0">
                <a:latin typeface="Arial" pitchFamily="34" charset="0"/>
                <a:ea typeface="方正报宋_GBK" pitchFamily="65" charset="-122"/>
                <a:cs typeface="Arial" pitchFamily="34" charset="0"/>
              </a:rPr>
              <a:t>日 </a:t>
            </a:r>
            <a:r>
              <a:rPr lang="zh-CN" altLang="en-US" sz="1200" b="1" dirty="0" smtClean="0">
                <a:latin typeface="Arial" pitchFamily="34" charset="0"/>
                <a:ea typeface="方正姚体" pitchFamily="2" charset="-122"/>
                <a:cs typeface="Arial" pitchFamily="34" charset="0"/>
              </a:rPr>
              <a:t>  </a:t>
            </a:r>
            <a:endParaRPr lang="zh-CN" altLang="en-US" sz="1200" b="1" dirty="0">
              <a:latin typeface="Arial" pitchFamily="34" charset="0"/>
              <a:ea typeface="方正姚体" pitchFamily="2" charset="-122"/>
              <a:cs typeface="Arial" pitchFamily="34" charset="0"/>
            </a:endParaRPr>
          </a:p>
        </p:txBody>
      </p:sp>
      <p:sp>
        <p:nvSpPr>
          <p:cNvPr id="58" name="矩形 57"/>
          <p:cNvSpPr/>
          <p:nvPr/>
        </p:nvSpPr>
        <p:spPr>
          <a:xfrm>
            <a:off x="214290" y="2276757"/>
            <a:ext cx="2786082" cy="461665"/>
          </a:xfrm>
          <a:prstGeom prst="rect">
            <a:avLst/>
          </a:prstGeom>
        </p:spPr>
        <p:txBody>
          <a:bodyPr wrap="square">
            <a:spAutoFit/>
          </a:bodyPr>
          <a:lstStyle/>
          <a:p>
            <a:r>
              <a:rPr lang="zh-CN" altLang="en-US" sz="1200" b="1" dirty="0" smtClean="0">
                <a:latin typeface="华文隶书" pitchFamily="2" charset="-122"/>
                <a:ea typeface="华文隶书" pitchFamily="2" charset="-122"/>
              </a:rPr>
              <a:t>鲁东大学学生造节能车</a:t>
            </a:r>
            <a:endParaRPr lang="en-US" altLang="zh-CN" sz="1200" b="1" dirty="0" smtClean="0">
              <a:latin typeface="华文隶书" pitchFamily="2" charset="-122"/>
              <a:ea typeface="华文隶书" pitchFamily="2" charset="-122"/>
            </a:endParaRPr>
          </a:p>
          <a:p>
            <a:pPr algn="r"/>
            <a:r>
              <a:rPr lang="en-US" altLang="zh-CN" sz="1200" b="1" dirty="0" smtClean="0">
                <a:latin typeface="华文隶书" pitchFamily="2" charset="-122"/>
                <a:ea typeface="华文隶书" pitchFamily="2" charset="-122"/>
              </a:rPr>
              <a:t>——</a:t>
            </a:r>
            <a:r>
              <a:rPr lang="zh-CN" altLang="en-US" sz="1200" b="1" dirty="0" smtClean="0">
                <a:latin typeface="华文隶书" pitchFamily="2" charset="-122"/>
                <a:ea typeface="华文隶书" pitchFamily="2" charset="-122"/>
              </a:rPr>
              <a:t>百公里耗油</a:t>
            </a:r>
            <a:r>
              <a:rPr lang="en-US" altLang="zh-CN" sz="1200" b="1" dirty="0" smtClean="0">
                <a:latin typeface="华文隶书" pitchFamily="2" charset="-122"/>
                <a:ea typeface="华文隶书" pitchFamily="2" charset="-122"/>
              </a:rPr>
              <a:t>0.4</a:t>
            </a:r>
            <a:r>
              <a:rPr lang="zh-CN" altLang="en-US" sz="1200" b="1" dirty="0" smtClean="0">
                <a:latin typeface="华文隶书" pitchFamily="2" charset="-122"/>
                <a:ea typeface="华文隶书" pitchFamily="2" charset="-122"/>
              </a:rPr>
              <a:t>升</a:t>
            </a:r>
          </a:p>
        </p:txBody>
      </p:sp>
      <p:pic>
        <p:nvPicPr>
          <p:cNvPr id="2050" name="Picture 2" descr="L:\工作\能源研究会\《上海能源信息》报\7046937006173848005.jpg"/>
          <p:cNvPicPr>
            <a:picLocks noChangeAspect="1" noChangeArrowheads="1"/>
          </p:cNvPicPr>
          <p:nvPr/>
        </p:nvPicPr>
        <p:blipFill>
          <a:blip r:embed="rId2" cstate="print"/>
          <a:srcRect/>
          <a:stretch>
            <a:fillRect/>
          </a:stretch>
        </p:blipFill>
        <p:spPr bwMode="auto">
          <a:xfrm>
            <a:off x="214290" y="2738421"/>
            <a:ext cx="2786082" cy="1854487"/>
          </a:xfrm>
          <a:prstGeom prst="rect">
            <a:avLst/>
          </a:prstGeom>
          <a:noFill/>
        </p:spPr>
      </p:pic>
      <p:cxnSp>
        <p:nvCxnSpPr>
          <p:cNvPr id="64" name="直接连接符 63"/>
          <p:cNvCxnSpPr/>
          <p:nvPr/>
        </p:nvCxnSpPr>
        <p:spPr>
          <a:xfrm rot="5400000">
            <a:off x="607199" y="7131859"/>
            <a:ext cx="4929222" cy="0"/>
          </a:xfrm>
          <a:prstGeom prst="line">
            <a:avLst/>
          </a:prstGeom>
          <a:ln cmpd="dbl">
            <a:solidFill>
              <a:srgbClr val="C00000"/>
            </a:solidFill>
            <a:tailEnd type="oval"/>
          </a:ln>
        </p:spPr>
        <p:style>
          <a:lnRef idx="1">
            <a:schemeClr val="accent1"/>
          </a:lnRef>
          <a:fillRef idx="0">
            <a:schemeClr val="accent1"/>
          </a:fillRef>
          <a:effectRef idx="0">
            <a:schemeClr val="accent1"/>
          </a:effectRef>
          <a:fontRef idx="minor">
            <a:schemeClr val="tx1"/>
          </a:fontRef>
        </p:style>
      </p:cxnSp>
      <p:sp>
        <p:nvSpPr>
          <p:cNvPr id="70" name="矩形 69"/>
          <p:cNvSpPr/>
          <p:nvPr/>
        </p:nvSpPr>
        <p:spPr>
          <a:xfrm>
            <a:off x="3314642" y="238092"/>
            <a:ext cx="400110" cy="4286280"/>
          </a:xfrm>
          <a:prstGeom prst="rect">
            <a:avLst/>
          </a:prstGeom>
        </p:spPr>
        <p:style>
          <a:lnRef idx="0">
            <a:schemeClr val="accent1"/>
          </a:lnRef>
          <a:fillRef idx="3">
            <a:schemeClr val="accent1"/>
          </a:fillRef>
          <a:effectRef idx="3">
            <a:schemeClr val="accent1"/>
          </a:effectRef>
          <a:fontRef idx="minor">
            <a:schemeClr val="lt1"/>
          </a:fontRef>
        </p:style>
        <p:txBody>
          <a:bodyPr vert="eaVert" wrap="square">
            <a:spAutoFit/>
          </a:bodyPr>
          <a:lstStyle/>
          <a:p>
            <a:pPr algn="ctr"/>
            <a:r>
              <a:rPr lang="zh-CN" altLang="en-US" sz="1400" b="1" dirty="0" smtClean="0">
                <a:latin typeface="华文隶书" pitchFamily="2" charset="-122"/>
                <a:ea typeface="华文隶书" pitchFamily="2" charset="-122"/>
              </a:rPr>
              <a:t>煤电博弈煤企略占上风 进口煤将减少</a:t>
            </a:r>
            <a:r>
              <a:rPr lang="en-US" altLang="zh-CN" sz="1400" b="1" dirty="0" smtClean="0">
                <a:latin typeface="华文隶书" pitchFamily="2" charset="-122"/>
                <a:ea typeface="华文隶书" pitchFamily="2" charset="-122"/>
              </a:rPr>
              <a:t>4000</a:t>
            </a:r>
            <a:r>
              <a:rPr lang="zh-CN" altLang="en-US" sz="1400" b="1" dirty="0" smtClean="0">
                <a:latin typeface="华文隶书" pitchFamily="2" charset="-122"/>
                <a:ea typeface="华文隶书" pitchFamily="2" charset="-122"/>
              </a:rPr>
              <a:t>万吨</a:t>
            </a:r>
          </a:p>
        </p:txBody>
      </p:sp>
      <p:sp>
        <p:nvSpPr>
          <p:cNvPr id="72" name="TextBox 71"/>
          <p:cNvSpPr txBox="1"/>
          <p:nvPr/>
        </p:nvSpPr>
        <p:spPr>
          <a:xfrm>
            <a:off x="3857628" y="238092"/>
            <a:ext cx="2857520" cy="4154984"/>
          </a:xfrm>
          <a:custGeom>
            <a:avLst/>
            <a:gdLst>
              <a:gd name="connsiteX0" fmla="*/ 0 w 1857388"/>
              <a:gd name="connsiteY0" fmla="*/ 0 h 1938992"/>
              <a:gd name="connsiteX1" fmla="*/ 1857388 w 1857388"/>
              <a:gd name="connsiteY1" fmla="*/ 0 h 1938992"/>
              <a:gd name="connsiteX2" fmla="*/ 1857388 w 1857388"/>
              <a:gd name="connsiteY2" fmla="*/ 1938992 h 1938992"/>
              <a:gd name="connsiteX3" fmla="*/ 0 w 1857388"/>
              <a:gd name="connsiteY3" fmla="*/ 1938992 h 1938992"/>
              <a:gd name="connsiteX4" fmla="*/ 0 w 1857388"/>
              <a:gd name="connsiteY4" fmla="*/ 0 h 1938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8" h="1938992">
                <a:moveTo>
                  <a:pt x="0" y="0"/>
                </a:moveTo>
                <a:lnTo>
                  <a:pt x="1857388" y="0"/>
                </a:lnTo>
                <a:lnTo>
                  <a:pt x="1857388" y="1938992"/>
                </a:lnTo>
                <a:lnTo>
                  <a:pt x="0" y="1938992"/>
                </a:lnTo>
                <a:lnTo>
                  <a:pt x="0" y="0"/>
                </a:lnTo>
                <a:close/>
              </a:path>
            </a:pathLst>
          </a:custGeom>
          <a:noFill/>
        </p:spPr>
        <p:txBody>
          <a:bodyPr wrap="square" rtlCol="0">
            <a:spAutoFit/>
          </a:bodyPr>
          <a:lstStyle/>
          <a:p>
            <a:pPr algn="just"/>
            <a:r>
              <a:rPr lang="zh-CN" altLang="en-US" sz="1100" dirty="0" smtClean="0"/>
              <a:t>        近两年来，煤炭企业一直在“煤电博弈”中处于劣势，煤炭企业亏损面越来越大，减产、限产、停产、倒闭、关门、甚至被迫卖矿的声音一直不绝于耳；而火电企业却因动力煤价格不断下跌而赚得盆满钵满，盈利能力大幅上升。</a:t>
            </a:r>
          </a:p>
          <a:p>
            <a:pPr algn="just"/>
            <a:r>
              <a:rPr lang="zh-CN" altLang="en-US" sz="1100" dirty="0" smtClean="0"/>
              <a:t>        在煤炭市场严重供过于求的大背景下，进口煤的冲击更是令国内煤炭企业的生存状况雪上加霜，因此，国内煤炭企业一直呼吁“限制进口煤”。</a:t>
            </a:r>
          </a:p>
          <a:p>
            <a:pPr algn="just"/>
            <a:r>
              <a:rPr lang="zh-CN" altLang="en-US" sz="1100" dirty="0" smtClean="0"/>
              <a:t>        近日，有媒体报道称，发改委召集几大电力企业与煤炭企业相关负责人，传达国务院领导关于煤炭行业脱困的指示精神，并研究限制煤炭进口相关工作。要求主要电力企业承担减少</a:t>
            </a:r>
            <a:r>
              <a:rPr lang="en-US" altLang="zh-CN" sz="1100" dirty="0" smtClean="0"/>
              <a:t>2000</a:t>
            </a:r>
            <a:r>
              <a:rPr lang="zh-CN" altLang="en-US" sz="1100" dirty="0" smtClean="0"/>
              <a:t>万吨进口煤的任务指标。</a:t>
            </a:r>
          </a:p>
          <a:p>
            <a:pPr algn="just"/>
            <a:r>
              <a:rPr lang="zh-CN" altLang="en-US" sz="1100" dirty="0" smtClean="0"/>
              <a:t>       单从这一轮“煤电博弈”看，煤炭企业似乎略占上风，达成了“限制进口煤”的预期目标。</a:t>
            </a:r>
          </a:p>
          <a:p>
            <a:pPr algn="just"/>
            <a:r>
              <a:rPr lang="zh-CN" altLang="en-US" sz="1100" dirty="0" smtClean="0"/>
              <a:t>        但业内分析人士普遍认为，进口量的减少对国内煤炭价格的回暖很难形成有力支撑，因为进口量大幅减少的前提是国内煤炭价</a:t>
            </a:r>
            <a:r>
              <a:rPr lang="en-US" altLang="zh-CN" sz="1100" dirty="0" smtClean="0"/>
              <a:t>0</a:t>
            </a:r>
            <a:r>
              <a:rPr lang="zh-CN" altLang="en-US" sz="1100" dirty="0" smtClean="0"/>
              <a:t>格非常低，进口煤没有价格优势，进口贸易商无利可图；如果这个前提不存在，进口量还会迅速回升。</a:t>
            </a:r>
            <a:endParaRPr lang="zh-CN" altLang="en-US" sz="1100" dirty="0"/>
          </a:p>
        </p:txBody>
      </p:sp>
      <p:cxnSp>
        <p:nvCxnSpPr>
          <p:cNvPr id="26" name="直接连接符 25"/>
          <p:cNvCxnSpPr>
            <a:stCxn id="28" idx="3"/>
          </p:cNvCxnSpPr>
          <p:nvPr/>
        </p:nvCxnSpPr>
        <p:spPr>
          <a:xfrm>
            <a:off x="142852" y="2219720"/>
            <a:ext cx="2857520"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142852" y="6501482"/>
            <a:ext cx="2857520" cy="523220"/>
          </a:xfrm>
          <a:prstGeom prst="rect">
            <a:avLst/>
          </a:prstGeom>
        </p:spPr>
        <p:txBody>
          <a:bodyPr wrap="square">
            <a:spAutoFit/>
          </a:bodyPr>
          <a:lstStyle/>
          <a:p>
            <a:r>
              <a:rPr lang="zh-CN" altLang="en-US" sz="1400" b="1" dirty="0" smtClean="0">
                <a:latin typeface="华文隶书" pitchFamily="2" charset="-122"/>
                <a:ea typeface="华文隶书" pitchFamily="2" charset="-122"/>
              </a:rPr>
              <a:t>两岸百余专家探讨</a:t>
            </a:r>
            <a:endParaRPr lang="en-US" altLang="zh-CN" sz="1400" b="1" dirty="0" smtClean="0">
              <a:latin typeface="华文隶书" pitchFamily="2" charset="-122"/>
              <a:ea typeface="华文隶书" pitchFamily="2" charset="-122"/>
            </a:endParaRPr>
          </a:p>
          <a:p>
            <a:r>
              <a:rPr lang="en-US" altLang="zh-CN" sz="1400" b="1" dirty="0" smtClean="0">
                <a:latin typeface="华文隶书" pitchFamily="2" charset="-122"/>
                <a:ea typeface="华文隶书" pitchFamily="2" charset="-122"/>
              </a:rPr>
              <a:t>               ——</a:t>
            </a:r>
            <a:r>
              <a:rPr lang="zh-CN" altLang="en-US" sz="1400" b="1" dirty="0" smtClean="0">
                <a:latin typeface="华文隶书" pitchFamily="2" charset="-122"/>
                <a:ea typeface="华文隶书" pitchFamily="2" charset="-122"/>
              </a:rPr>
              <a:t>高碳能源低碳化利用</a:t>
            </a:r>
          </a:p>
        </p:txBody>
      </p:sp>
      <p:cxnSp>
        <p:nvCxnSpPr>
          <p:cNvPr id="37" name="直接连接符 36"/>
          <p:cNvCxnSpPr/>
          <p:nvPr/>
        </p:nvCxnSpPr>
        <p:spPr>
          <a:xfrm>
            <a:off x="142852" y="6453198"/>
            <a:ext cx="2928958" cy="0"/>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142852" y="6991381"/>
            <a:ext cx="2857520" cy="2462213"/>
          </a:xfrm>
          <a:custGeom>
            <a:avLst/>
            <a:gdLst>
              <a:gd name="connsiteX0" fmla="*/ 0 w 1857388"/>
              <a:gd name="connsiteY0" fmla="*/ 0 h 1938992"/>
              <a:gd name="connsiteX1" fmla="*/ 1857388 w 1857388"/>
              <a:gd name="connsiteY1" fmla="*/ 0 h 1938992"/>
              <a:gd name="connsiteX2" fmla="*/ 1857388 w 1857388"/>
              <a:gd name="connsiteY2" fmla="*/ 1938992 h 1938992"/>
              <a:gd name="connsiteX3" fmla="*/ 0 w 1857388"/>
              <a:gd name="connsiteY3" fmla="*/ 1938992 h 1938992"/>
              <a:gd name="connsiteX4" fmla="*/ 0 w 1857388"/>
              <a:gd name="connsiteY4" fmla="*/ 0 h 1938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8" h="1938992">
                <a:moveTo>
                  <a:pt x="0" y="0"/>
                </a:moveTo>
                <a:lnTo>
                  <a:pt x="1857388" y="0"/>
                </a:lnTo>
                <a:lnTo>
                  <a:pt x="1857388" y="1938992"/>
                </a:lnTo>
                <a:lnTo>
                  <a:pt x="0" y="1938992"/>
                </a:lnTo>
                <a:lnTo>
                  <a:pt x="0" y="0"/>
                </a:lnTo>
                <a:close/>
              </a:path>
            </a:pathLst>
          </a:custGeom>
          <a:noFill/>
        </p:spPr>
        <p:txBody>
          <a:bodyPr wrap="square" rtlCol="0">
            <a:spAutoFit/>
          </a:bodyPr>
          <a:lstStyle/>
          <a:p>
            <a:r>
              <a:rPr lang="en-US" altLang="zh-CN" sz="1100" dirty="0" smtClean="0"/>
              <a:t>         2014</a:t>
            </a:r>
            <a:r>
              <a:rPr lang="zh-CN" altLang="en-US" sz="1100" dirty="0" smtClean="0"/>
              <a:t>海峡两岸气候变迁与能源永续发展论坛第十届年会日前在中国矿业大学举行。包括</a:t>
            </a:r>
            <a:r>
              <a:rPr lang="en-US" altLang="zh-CN" sz="1100" dirty="0" smtClean="0"/>
              <a:t>14</a:t>
            </a:r>
            <a:r>
              <a:rPr lang="zh-CN" altLang="en-US" sz="1100" dirty="0" smtClean="0"/>
              <a:t>名中国工程院院士、</a:t>
            </a:r>
            <a:r>
              <a:rPr lang="en-US" altLang="zh-CN" sz="1100" dirty="0" smtClean="0"/>
              <a:t>27</a:t>
            </a:r>
            <a:r>
              <a:rPr lang="zh-CN" altLang="en-US" sz="1100" dirty="0" smtClean="0"/>
              <a:t>名台湾嘉宾在内的</a:t>
            </a:r>
            <a:r>
              <a:rPr lang="en-US" altLang="zh-CN" sz="1100" dirty="0" smtClean="0"/>
              <a:t>110</a:t>
            </a:r>
            <a:r>
              <a:rPr lang="zh-CN" altLang="en-US" sz="1100" dirty="0" smtClean="0"/>
              <a:t>多名专家学者共同围绕“高碳能源低碳化利用与绿色能源技术”这一主题展开研讨。         </a:t>
            </a:r>
          </a:p>
          <a:p>
            <a:r>
              <a:rPr lang="zh-CN" altLang="en-US" sz="1100" dirty="0" smtClean="0"/>
              <a:t>         据悉，海峡两岸气候变迁与能源可持续发展论坛前身为“两岸能源与环境永续发展科技研讨会”，</a:t>
            </a:r>
            <a:r>
              <a:rPr lang="en-US" altLang="zh-CN" sz="1100" dirty="0" smtClean="0"/>
              <a:t>2009</a:t>
            </a:r>
            <a:r>
              <a:rPr lang="zh-CN" altLang="en-US" sz="1100" dirty="0" smtClean="0"/>
              <a:t>年</a:t>
            </a:r>
            <a:r>
              <a:rPr lang="en-US" altLang="zh-CN" sz="1100" dirty="0" smtClean="0"/>
              <a:t>10</a:t>
            </a:r>
            <a:r>
              <a:rPr lang="zh-CN" altLang="en-US" sz="1100" dirty="0" smtClean="0"/>
              <a:t>月更名为现名，并分别在大陆和台湾常设论坛的理事会，理事会由能源与环境领域的专家学者、企业高管和行政官员组成。该论坛目前逐渐成为两岸能源及环境领域专家学者重要的学术交流平台。</a:t>
            </a:r>
            <a:endParaRPr lang="zh-CN" altLang="en-US" sz="1100" dirty="0"/>
          </a:p>
        </p:txBody>
      </p:sp>
      <p:sp>
        <p:nvSpPr>
          <p:cNvPr id="18" name="TextBox 17"/>
          <p:cNvSpPr txBox="1"/>
          <p:nvPr/>
        </p:nvSpPr>
        <p:spPr>
          <a:xfrm>
            <a:off x="1714488" y="9382156"/>
            <a:ext cx="1285884" cy="230832"/>
          </a:xfrm>
          <a:prstGeom prst="rect">
            <a:avLst/>
          </a:prstGeom>
          <a:noFill/>
        </p:spPr>
        <p:txBody>
          <a:bodyPr wrap="square" rtlCol="0">
            <a:spAutoFit/>
          </a:bodyPr>
          <a:lstStyle/>
          <a:p>
            <a:r>
              <a:rPr lang="zh-CN" altLang="en-US" sz="900" dirty="0" smtClean="0"/>
              <a:t>摘录自：国土部网站</a:t>
            </a:r>
            <a:endParaRPr lang="zh-CN" altLang="en-US" sz="900" dirty="0"/>
          </a:p>
        </p:txBody>
      </p:sp>
      <p:sp>
        <p:nvSpPr>
          <p:cNvPr id="19" name="TextBox 18"/>
          <p:cNvSpPr txBox="1"/>
          <p:nvPr/>
        </p:nvSpPr>
        <p:spPr>
          <a:xfrm>
            <a:off x="5500702" y="9437076"/>
            <a:ext cx="1285884" cy="230832"/>
          </a:xfrm>
          <a:prstGeom prst="rect">
            <a:avLst/>
          </a:prstGeom>
          <a:noFill/>
        </p:spPr>
        <p:txBody>
          <a:bodyPr wrap="square" rtlCol="0">
            <a:spAutoFit/>
          </a:bodyPr>
          <a:lstStyle/>
          <a:p>
            <a:r>
              <a:rPr lang="zh-CN" altLang="en-US" sz="900" dirty="0" smtClean="0"/>
              <a:t>摘录自：中国新闻网</a:t>
            </a:r>
            <a:endParaRPr lang="zh-CN" altLang="en-US" sz="900" dirty="0"/>
          </a:p>
        </p:txBody>
      </p:sp>
      <p:sp>
        <p:nvSpPr>
          <p:cNvPr id="20" name="TextBox 19"/>
          <p:cNvSpPr txBox="1"/>
          <p:nvPr/>
        </p:nvSpPr>
        <p:spPr>
          <a:xfrm>
            <a:off x="5500702" y="4310058"/>
            <a:ext cx="1285884" cy="230832"/>
          </a:xfrm>
          <a:prstGeom prst="rect">
            <a:avLst/>
          </a:prstGeom>
          <a:noFill/>
        </p:spPr>
        <p:txBody>
          <a:bodyPr wrap="square" rtlCol="0">
            <a:spAutoFit/>
          </a:bodyPr>
          <a:lstStyle/>
          <a:p>
            <a:r>
              <a:rPr lang="zh-CN" altLang="en-US" sz="900" dirty="0" smtClean="0"/>
              <a:t>摘录自：中国新闻网</a:t>
            </a:r>
            <a:endParaRPr lang="zh-CN" altLang="en-US" sz="9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p:cNvSpPr txBox="1"/>
          <p:nvPr/>
        </p:nvSpPr>
        <p:spPr>
          <a:xfrm>
            <a:off x="142852" y="1666427"/>
            <a:ext cx="3929090" cy="3000821"/>
          </a:xfrm>
          <a:custGeom>
            <a:avLst/>
            <a:gdLst>
              <a:gd name="connsiteX0" fmla="*/ 0 w 1857388"/>
              <a:gd name="connsiteY0" fmla="*/ 0 h 1938992"/>
              <a:gd name="connsiteX1" fmla="*/ 1857388 w 1857388"/>
              <a:gd name="connsiteY1" fmla="*/ 0 h 1938992"/>
              <a:gd name="connsiteX2" fmla="*/ 1857388 w 1857388"/>
              <a:gd name="connsiteY2" fmla="*/ 1938992 h 1938992"/>
              <a:gd name="connsiteX3" fmla="*/ 0 w 1857388"/>
              <a:gd name="connsiteY3" fmla="*/ 1938992 h 1938992"/>
              <a:gd name="connsiteX4" fmla="*/ 0 w 1857388"/>
              <a:gd name="connsiteY4" fmla="*/ 0 h 1938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8" h="1938992">
                <a:moveTo>
                  <a:pt x="0" y="0"/>
                </a:moveTo>
                <a:lnTo>
                  <a:pt x="1857388" y="0"/>
                </a:lnTo>
                <a:lnTo>
                  <a:pt x="1857388" y="1938992"/>
                </a:lnTo>
                <a:lnTo>
                  <a:pt x="0" y="1938992"/>
                </a:lnTo>
                <a:lnTo>
                  <a:pt x="0" y="0"/>
                </a:lnTo>
                <a:close/>
              </a:path>
            </a:pathLst>
          </a:custGeom>
          <a:noFill/>
        </p:spPr>
        <p:txBody>
          <a:bodyPr wrap="square" rtlCol="0">
            <a:spAutoFit/>
          </a:bodyPr>
          <a:lstStyle/>
          <a:p>
            <a:pPr algn="just"/>
            <a:r>
              <a:rPr lang="zh-CN" altLang="en-US" sz="900" b="1" dirty="0" smtClean="0"/>
              <a:t>明确五大具体职能</a:t>
            </a:r>
            <a:endParaRPr lang="zh-CN" altLang="en-US" sz="900" dirty="0" smtClean="0"/>
          </a:p>
          <a:p>
            <a:pPr algn="just"/>
            <a:r>
              <a:rPr lang="zh-CN" altLang="en-US" sz="900" dirty="0" smtClean="0"/>
              <a:t>　　●协调推进党中央、国务院关于大气污染防治的方针、政策和重要部署在长三角区域的贯彻落实</a:t>
            </a:r>
          </a:p>
          <a:p>
            <a:pPr algn="just"/>
            <a:r>
              <a:rPr lang="zh-CN" altLang="en-US" sz="900" dirty="0" smtClean="0"/>
              <a:t>　　●研究长三角区域涉及大气污染防治的重大问题</a:t>
            </a:r>
          </a:p>
          <a:p>
            <a:pPr algn="just"/>
            <a:r>
              <a:rPr lang="zh-CN" altLang="en-US" sz="900" dirty="0" smtClean="0"/>
              <a:t>　　●推进长三角区域大气污染防治联防联控工作，通报交流区域大气污染防治工作进展和大气环境质量状况，协调解决区域突出大气环境问题</a:t>
            </a:r>
          </a:p>
          <a:p>
            <a:pPr algn="just"/>
            <a:r>
              <a:rPr lang="zh-CN" altLang="en-US" sz="900" dirty="0" smtClean="0"/>
              <a:t>　　●推动长三角区域在节能减排、污染排放、产业准入和淘汰等方面环境标准的逐步对接统一</a:t>
            </a:r>
          </a:p>
          <a:p>
            <a:pPr algn="just"/>
            <a:r>
              <a:rPr lang="zh-CN" altLang="en-US" sz="900" dirty="0" smtClean="0"/>
              <a:t>　　●推进落实长三角区域大气环境信息共享、预报预警、应急联动、联合执法和科研合作</a:t>
            </a:r>
          </a:p>
          <a:p>
            <a:pPr algn="just"/>
            <a:r>
              <a:rPr lang="zh-CN" altLang="en-US" sz="900" b="1" dirty="0" smtClean="0"/>
              <a:t>部署十大联合行动</a:t>
            </a:r>
            <a:endParaRPr lang="zh-CN" altLang="en-US" sz="900" dirty="0" smtClean="0"/>
          </a:p>
          <a:p>
            <a:pPr algn="just"/>
            <a:r>
              <a:rPr lang="zh-CN" altLang="en-US" sz="900" dirty="0" smtClean="0"/>
              <a:t>　　●严控燃煤消耗总量，加快能源结构优化调整</a:t>
            </a:r>
          </a:p>
          <a:p>
            <a:pPr algn="just"/>
            <a:r>
              <a:rPr lang="zh-CN" altLang="en-US" sz="900" dirty="0" smtClean="0"/>
              <a:t>　　●严控产能过剩，加快污染企业结构调整和高标准治理</a:t>
            </a:r>
          </a:p>
          <a:p>
            <a:pPr algn="just"/>
            <a:r>
              <a:rPr lang="zh-CN" altLang="en-US" sz="900" dirty="0" smtClean="0"/>
              <a:t>　　●加强交通污染治理，加快落实油品升级，全面淘汰黄标车</a:t>
            </a:r>
          </a:p>
          <a:p>
            <a:pPr algn="just"/>
            <a:r>
              <a:rPr lang="zh-CN" altLang="en-US" sz="900" dirty="0" smtClean="0"/>
              <a:t>　　●加强扬尘污染控制，对建设工地落实扬尘控制规范措施</a:t>
            </a:r>
          </a:p>
          <a:p>
            <a:pPr algn="just"/>
            <a:r>
              <a:rPr lang="zh-CN" altLang="en-US" sz="900" dirty="0" smtClean="0"/>
              <a:t>　　●通过法律、技术、经济等多种措施推进秸秆禁烧工作</a:t>
            </a:r>
          </a:p>
          <a:p>
            <a:pPr algn="just"/>
            <a:r>
              <a:rPr lang="zh-CN" altLang="en-US" sz="900" dirty="0" smtClean="0"/>
              <a:t>　　●加强大气重污染预警应急联动，建立环境、气象数据共享长效机制</a:t>
            </a:r>
          </a:p>
          <a:p>
            <a:pPr algn="just"/>
            <a:r>
              <a:rPr lang="zh-CN" altLang="en-US" sz="900" dirty="0" smtClean="0"/>
              <a:t>　　●加快推进大气污染防治政策和标准的逐步对接</a:t>
            </a:r>
          </a:p>
          <a:p>
            <a:pPr algn="just"/>
            <a:r>
              <a:rPr lang="zh-CN" altLang="en-US" sz="900" dirty="0" smtClean="0"/>
              <a:t>　　●推动大气污染的第三方治理，构建开放统一的环境服务市场</a:t>
            </a:r>
          </a:p>
          <a:p>
            <a:pPr algn="just"/>
            <a:r>
              <a:rPr lang="zh-CN" altLang="en-US" sz="900" dirty="0" smtClean="0"/>
              <a:t>　　●加强科技协作，共同组织开展区域大气污染重大问题的联合研究</a:t>
            </a:r>
          </a:p>
          <a:p>
            <a:pPr algn="just"/>
            <a:r>
              <a:rPr lang="zh-CN" altLang="en-US" sz="900" dirty="0" smtClean="0"/>
              <a:t>　　●做好责任分解落实，加强跟踪评估和考核，确保各项措施落到实处</a:t>
            </a:r>
            <a:endParaRPr lang="zh-CN" altLang="en-US" sz="900" dirty="0"/>
          </a:p>
        </p:txBody>
      </p:sp>
      <p:sp>
        <p:nvSpPr>
          <p:cNvPr id="45" name="TextBox 44"/>
          <p:cNvSpPr txBox="1"/>
          <p:nvPr/>
        </p:nvSpPr>
        <p:spPr>
          <a:xfrm>
            <a:off x="38102" y="9638528"/>
            <a:ext cx="6858000" cy="276999"/>
          </a:xfrm>
          <a:prstGeom prst="rect">
            <a:avLst/>
          </a:prstGeom>
          <a:noFill/>
        </p:spPr>
        <p:txBody>
          <a:bodyPr wrap="square" rtlCol="0">
            <a:spAutoFit/>
          </a:bodyPr>
          <a:lstStyle/>
          <a:p>
            <a:r>
              <a:rPr lang="en-US" altLang="zh-CN" sz="1200" b="1" dirty="0" smtClean="0">
                <a:latin typeface="Arial" pitchFamily="34" charset="0"/>
                <a:ea typeface="方正报宋_GBK" pitchFamily="65" charset="-122"/>
                <a:cs typeface="Arial" pitchFamily="34" charset="0"/>
              </a:rPr>
              <a:t>  ˂ 3 ˃   </a:t>
            </a:r>
            <a:r>
              <a:rPr lang="zh-CN" altLang="en-US" sz="1200" b="1" dirty="0" smtClean="0">
                <a:latin typeface="Arial" pitchFamily="34" charset="0"/>
                <a:ea typeface="方正报宋_GBK" pitchFamily="65" charset="-122"/>
                <a:cs typeface="Arial" pitchFamily="34" charset="0"/>
              </a:rPr>
              <a:t>新能源与环保</a:t>
            </a:r>
            <a:r>
              <a:rPr lang="en-US" altLang="zh-CN" sz="1200" b="1" dirty="0" smtClean="0">
                <a:latin typeface="Arial" pitchFamily="34" charset="0"/>
                <a:ea typeface="方正报宋_GBK" pitchFamily="65" charset="-122"/>
                <a:cs typeface="Arial" pitchFamily="34" charset="0"/>
              </a:rPr>
              <a:t>                              </a:t>
            </a:r>
            <a:r>
              <a:rPr lang="zh-CN" altLang="en-US" sz="1200" b="1" dirty="0" smtClean="0">
                <a:latin typeface="Arial" pitchFamily="34" charset="0"/>
                <a:ea typeface="方正姚体" pitchFamily="2" charset="-122"/>
                <a:cs typeface="Arial" pitchFamily="34" charset="0"/>
              </a:rPr>
              <a:t>能  源  信  息                                             </a:t>
            </a:r>
            <a:r>
              <a:rPr lang="en-US" altLang="zh-CN" sz="1200" b="1" dirty="0" smtClean="0">
                <a:latin typeface="Arial" pitchFamily="34" charset="0"/>
                <a:ea typeface="方正报宋_GBK" pitchFamily="65" charset="-122"/>
                <a:cs typeface="Arial" pitchFamily="34" charset="0"/>
              </a:rPr>
              <a:t>2014</a:t>
            </a:r>
            <a:r>
              <a:rPr lang="zh-CN" altLang="en-US" sz="1200" b="1" dirty="0" smtClean="0">
                <a:latin typeface="Arial" pitchFamily="34" charset="0"/>
                <a:ea typeface="方正报宋_GBK" pitchFamily="65" charset="-122"/>
                <a:cs typeface="Arial" pitchFamily="34" charset="0"/>
              </a:rPr>
              <a:t>年</a:t>
            </a:r>
            <a:r>
              <a:rPr lang="en-US" altLang="zh-CN" sz="1200" b="1" dirty="0" smtClean="0">
                <a:latin typeface="Arial" pitchFamily="34" charset="0"/>
                <a:ea typeface="方正报宋_GBK" pitchFamily="65" charset="-122"/>
                <a:cs typeface="Arial" pitchFamily="34" charset="0"/>
              </a:rPr>
              <a:t>9</a:t>
            </a:r>
            <a:r>
              <a:rPr lang="zh-CN" altLang="en-US" sz="1200" b="1" dirty="0" smtClean="0">
                <a:latin typeface="Arial" pitchFamily="34" charset="0"/>
                <a:ea typeface="方正报宋_GBK" pitchFamily="65" charset="-122"/>
                <a:cs typeface="Arial" pitchFamily="34" charset="0"/>
              </a:rPr>
              <a:t>月</a:t>
            </a:r>
            <a:r>
              <a:rPr lang="en-US" altLang="zh-CN" sz="1200" b="1" dirty="0" smtClean="0">
                <a:latin typeface="Arial" pitchFamily="34" charset="0"/>
                <a:ea typeface="方正报宋_GBK" pitchFamily="65" charset="-122"/>
                <a:cs typeface="Arial" pitchFamily="34" charset="0"/>
              </a:rPr>
              <a:t>30</a:t>
            </a:r>
            <a:r>
              <a:rPr lang="zh-CN" altLang="en-US" sz="1200" b="1" dirty="0" smtClean="0">
                <a:latin typeface="Arial" pitchFamily="34" charset="0"/>
                <a:ea typeface="方正报宋_GBK" pitchFamily="65" charset="-122"/>
                <a:cs typeface="Arial" pitchFamily="34" charset="0"/>
              </a:rPr>
              <a:t>日 </a:t>
            </a:r>
            <a:r>
              <a:rPr lang="zh-CN" altLang="en-US" sz="1200" b="1" dirty="0" smtClean="0">
                <a:latin typeface="Arial" pitchFamily="34" charset="0"/>
                <a:ea typeface="方正姚体" pitchFamily="2" charset="-122"/>
                <a:cs typeface="Arial" pitchFamily="34" charset="0"/>
              </a:rPr>
              <a:t>  </a:t>
            </a:r>
            <a:endParaRPr lang="zh-CN" altLang="en-US" sz="1200" b="1" dirty="0">
              <a:latin typeface="Arial" pitchFamily="34" charset="0"/>
              <a:ea typeface="方正姚体" pitchFamily="2" charset="-122"/>
              <a:cs typeface="Arial" pitchFamily="34" charset="0"/>
            </a:endParaRPr>
          </a:p>
        </p:txBody>
      </p:sp>
      <p:sp>
        <p:nvSpPr>
          <p:cNvPr id="70" name="矩形 69"/>
          <p:cNvSpPr/>
          <p:nvPr/>
        </p:nvSpPr>
        <p:spPr>
          <a:xfrm>
            <a:off x="71438" y="192913"/>
            <a:ext cx="3929066" cy="707886"/>
          </a:xfrm>
          <a:prstGeom prst="rect">
            <a:avLst/>
          </a:prstGeom>
        </p:spPr>
        <p:txBody>
          <a:bodyPr wrap="square">
            <a:spAutoFit/>
          </a:bodyPr>
          <a:lstStyle/>
          <a:p>
            <a:r>
              <a:rPr lang="zh-CN" altLang="en-US" sz="2000" b="1" dirty="0" smtClean="0">
                <a:effectLst>
                  <a:outerShdw blurRad="38100" dist="38100" dir="2700000" algn="tl">
                    <a:srgbClr val="000000">
                      <a:alpha val="43137"/>
                    </a:srgbClr>
                  </a:outerShdw>
                </a:effectLst>
                <a:latin typeface="Arial" pitchFamily="34" charset="0"/>
                <a:cs typeface="Arial" pitchFamily="34" charset="0"/>
              </a:rPr>
              <a:t>上海签下责任状：</a:t>
            </a:r>
            <a:endParaRPr lang="en-US" altLang="zh-CN" sz="2000" b="1" dirty="0" smtClean="0">
              <a:effectLst>
                <a:outerShdw blurRad="38100" dist="38100" dir="2700000" algn="tl">
                  <a:srgbClr val="000000">
                    <a:alpha val="43137"/>
                  </a:srgbClr>
                </a:outerShdw>
              </a:effectLst>
              <a:latin typeface="Arial" pitchFamily="34" charset="0"/>
              <a:cs typeface="Arial" pitchFamily="34" charset="0"/>
            </a:endParaRPr>
          </a:p>
          <a:p>
            <a:pPr algn="r"/>
            <a:r>
              <a:rPr lang="zh-CN" altLang="en-US" sz="2000" b="1" dirty="0" smtClean="0">
                <a:effectLst>
                  <a:outerShdw blurRad="38100" dist="38100" dir="2700000" algn="tl">
                    <a:srgbClr val="000000">
                      <a:alpha val="43137"/>
                    </a:srgbClr>
                  </a:outerShdw>
                </a:effectLst>
                <a:latin typeface="Arial" pitchFamily="34" charset="0"/>
                <a:cs typeface="Arial" pitchFamily="34" charset="0"/>
              </a:rPr>
              <a:t> </a:t>
            </a:r>
            <a:r>
              <a:rPr lang="en-US" altLang="zh-CN" sz="2000" b="1" dirty="0" smtClean="0">
                <a:effectLst>
                  <a:outerShdw blurRad="38100" dist="38100" dir="2700000" algn="tl">
                    <a:srgbClr val="000000">
                      <a:alpha val="43137"/>
                    </a:srgbClr>
                  </a:outerShdw>
                </a:effectLst>
                <a:latin typeface="Arial" pitchFamily="34" charset="0"/>
                <a:cs typeface="Arial" pitchFamily="34" charset="0"/>
              </a:rPr>
              <a:t>PM2.5</a:t>
            </a:r>
            <a:r>
              <a:rPr lang="zh-CN" altLang="en-US" sz="2000" b="1" dirty="0" smtClean="0">
                <a:effectLst>
                  <a:outerShdw blurRad="38100" dist="38100" dir="2700000" algn="tl">
                    <a:srgbClr val="000000">
                      <a:alpha val="43137"/>
                    </a:srgbClr>
                  </a:outerShdw>
                </a:effectLst>
                <a:latin typeface="Arial" pitchFamily="34" charset="0"/>
                <a:cs typeface="Arial" pitchFamily="34" charset="0"/>
              </a:rPr>
              <a:t>要年降</a:t>
            </a:r>
            <a:r>
              <a:rPr lang="en-US" altLang="zh-CN" sz="2000" b="1" dirty="0" smtClean="0">
                <a:effectLst>
                  <a:outerShdw blurRad="38100" dist="38100" dir="2700000" algn="tl">
                    <a:srgbClr val="000000">
                      <a:alpha val="43137"/>
                    </a:srgbClr>
                  </a:outerShdw>
                </a:effectLst>
                <a:latin typeface="Arial" pitchFamily="34" charset="0"/>
                <a:cs typeface="Arial" pitchFamily="34" charset="0"/>
              </a:rPr>
              <a:t>20%</a:t>
            </a:r>
            <a:endParaRPr lang="en-US" altLang="zh-CN" sz="2000" b="1" dirty="0">
              <a:effectLst>
                <a:outerShdw blurRad="38100" dist="38100" dir="2700000" algn="tl">
                  <a:srgbClr val="000000">
                    <a:alpha val="43137"/>
                  </a:srgbClr>
                </a:outerShdw>
              </a:effectLst>
              <a:latin typeface="Arial" pitchFamily="34" charset="0"/>
              <a:cs typeface="Arial" pitchFamily="34" charset="0"/>
            </a:endParaRPr>
          </a:p>
        </p:txBody>
      </p:sp>
      <p:sp>
        <p:nvSpPr>
          <p:cNvPr id="21" name="虚尾箭头 20"/>
          <p:cNvSpPr/>
          <p:nvPr/>
        </p:nvSpPr>
        <p:spPr>
          <a:xfrm rot="5400000">
            <a:off x="4822044" y="-83378"/>
            <a:ext cx="928691" cy="2428894"/>
          </a:xfrm>
          <a:prstGeom prst="stripedRight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zh-CN" altLang="en-US"/>
          </a:p>
        </p:txBody>
      </p:sp>
      <p:sp>
        <p:nvSpPr>
          <p:cNvPr id="22" name="TextBox 21"/>
          <p:cNvSpPr txBox="1"/>
          <p:nvPr/>
        </p:nvSpPr>
        <p:spPr>
          <a:xfrm>
            <a:off x="4643448" y="383472"/>
            <a:ext cx="1285884" cy="430887"/>
          </a:xfrm>
          <a:prstGeom prst="rect">
            <a:avLst/>
          </a:prstGeom>
          <a:blipFill>
            <a:blip r:embed="rId2" cstate="print"/>
            <a:tile tx="0" ty="0" sx="100000" sy="100000" flip="none" algn="tl"/>
          </a:blipFill>
        </p:spPr>
        <p:txBody>
          <a:bodyPr wrap="square" rtlCol="0">
            <a:spAutoFit/>
          </a:bodyPr>
          <a:lstStyle/>
          <a:p>
            <a:pPr algn="ctr"/>
            <a:r>
              <a:rPr lang="en-US" altLang="zh-CN" sz="1100" b="1" dirty="0" smtClean="0">
                <a:latin typeface="+mn-ea"/>
              </a:rPr>
              <a:t>PM2.5</a:t>
            </a:r>
            <a:r>
              <a:rPr lang="zh-CN" altLang="en-US" sz="1100" b="1" dirty="0" smtClean="0">
                <a:latin typeface="+mn-ea"/>
              </a:rPr>
              <a:t>年均</a:t>
            </a:r>
            <a:endParaRPr lang="en-US" altLang="zh-CN" sz="1100" b="1" dirty="0" smtClean="0">
              <a:latin typeface="+mn-ea"/>
            </a:endParaRPr>
          </a:p>
          <a:p>
            <a:pPr algn="ctr"/>
            <a:r>
              <a:rPr lang="zh-CN" altLang="en-US" sz="1100" b="1" dirty="0" smtClean="0">
                <a:latin typeface="+mn-ea"/>
              </a:rPr>
              <a:t>浓度下降目标</a:t>
            </a:r>
            <a:endParaRPr lang="zh-CN" altLang="en-US" sz="1100" b="1" dirty="0">
              <a:latin typeface="+mn-ea"/>
            </a:endParaRPr>
          </a:p>
        </p:txBody>
      </p:sp>
      <p:sp>
        <p:nvSpPr>
          <p:cNvPr id="25" name="TextBox 24"/>
          <p:cNvSpPr txBox="1"/>
          <p:nvPr/>
        </p:nvSpPr>
        <p:spPr>
          <a:xfrm>
            <a:off x="4643448" y="818349"/>
            <a:ext cx="1285884" cy="276999"/>
          </a:xfrm>
          <a:prstGeom prst="rect">
            <a:avLst/>
          </a:prstGeom>
          <a:noFill/>
        </p:spPr>
        <p:txBody>
          <a:bodyPr wrap="square" rtlCol="0">
            <a:spAutoFit/>
          </a:bodyPr>
          <a:lstStyle/>
          <a:p>
            <a:pPr algn="ctr"/>
            <a:r>
              <a:rPr lang="zh-CN" altLang="en-US" sz="1200" b="1" dirty="0" smtClean="0">
                <a:latin typeface="+mn-ea"/>
              </a:rPr>
              <a:t>北京</a:t>
            </a:r>
            <a:r>
              <a:rPr lang="en-US" altLang="zh-CN" sz="1200" b="1" dirty="0" smtClean="0">
                <a:latin typeface="+mn-ea"/>
              </a:rPr>
              <a:t>|</a:t>
            </a:r>
            <a:r>
              <a:rPr lang="zh-CN" altLang="en-US" sz="1200" b="1" dirty="0" smtClean="0">
                <a:latin typeface="+mn-ea"/>
              </a:rPr>
              <a:t>天津</a:t>
            </a:r>
            <a:r>
              <a:rPr lang="en-US" altLang="zh-CN" sz="1200" b="1" dirty="0" smtClean="0">
                <a:latin typeface="+mn-ea"/>
              </a:rPr>
              <a:t>|</a:t>
            </a:r>
            <a:r>
              <a:rPr lang="zh-CN" altLang="en-US" sz="1200" b="1" dirty="0" smtClean="0">
                <a:latin typeface="+mn-ea"/>
              </a:rPr>
              <a:t>河北</a:t>
            </a:r>
            <a:endParaRPr lang="en-US" altLang="zh-CN" sz="1200" b="1" dirty="0" smtClean="0">
              <a:latin typeface="+mn-ea"/>
            </a:endParaRPr>
          </a:p>
        </p:txBody>
      </p:sp>
      <p:sp>
        <p:nvSpPr>
          <p:cNvPr id="26" name="TextBox 25"/>
          <p:cNvSpPr txBox="1"/>
          <p:nvPr/>
        </p:nvSpPr>
        <p:spPr>
          <a:xfrm>
            <a:off x="4643448" y="1095348"/>
            <a:ext cx="1285884" cy="400110"/>
          </a:xfrm>
          <a:prstGeom prst="rect">
            <a:avLst/>
          </a:prstGeom>
          <a:noFill/>
        </p:spPr>
        <p:txBody>
          <a:bodyPr wrap="square" rtlCol="0">
            <a:spAutoFit/>
          </a:bodyPr>
          <a:lstStyle/>
          <a:p>
            <a:pPr algn="ctr"/>
            <a:r>
              <a:rPr lang="en-US" altLang="zh-CN" sz="2000" b="1" dirty="0" smtClean="0">
                <a:latin typeface="+mn-ea"/>
              </a:rPr>
              <a:t>25%</a:t>
            </a:r>
          </a:p>
        </p:txBody>
      </p:sp>
      <p:sp>
        <p:nvSpPr>
          <p:cNvPr id="29" name="虚尾箭头 28"/>
          <p:cNvSpPr/>
          <p:nvPr/>
        </p:nvSpPr>
        <p:spPr>
          <a:xfrm rot="5400000">
            <a:off x="4893484" y="1273941"/>
            <a:ext cx="928691" cy="2428894"/>
          </a:xfrm>
          <a:prstGeom prst="stripedRight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zh-CN" altLang="en-US"/>
          </a:p>
        </p:txBody>
      </p:sp>
      <p:sp>
        <p:nvSpPr>
          <p:cNvPr id="30" name="TextBox 29"/>
          <p:cNvSpPr txBox="1"/>
          <p:nvPr/>
        </p:nvSpPr>
        <p:spPr>
          <a:xfrm>
            <a:off x="4714888" y="1740791"/>
            <a:ext cx="1285884" cy="430887"/>
          </a:xfrm>
          <a:prstGeom prst="rect">
            <a:avLst/>
          </a:prstGeom>
          <a:blipFill>
            <a:blip r:embed="rId2" cstate="print"/>
            <a:tile tx="0" ty="0" sx="100000" sy="100000" flip="none" algn="tl"/>
          </a:blipFill>
        </p:spPr>
        <p:txBody>
          <a:bodyPr wrap="square" rtlCol="0">
            <a:spAutoFit/>
          </a:bodyPr>
          <a:lstStyle/>
          <a:p>
            <a:pPr algn="ctr"/>
            <a:r>
              <a:rPr lang="en-US" altLang="zh-CN" sz="1100" b="1" dirty="0" smtClean="0">
                <a:latin typeface="+mn-ea"/>
              </a:rPr>
              <a:t>PM2.5</a:t>
            </a:r>
            <a:r>
              <a:rPr lang="zh-CN" altLang="en-US" sz="1100" b="1" dirty="0" smtClean="0">
                <a:latin typeface="+mn-ea"/>
              </a:rPr>
              <a:t>年均</a:t>
            </a:r>
            <a:endParaRPr lang="en-US" altLang="zh-CN" sz="1100" b="1" dirty="0" smtClean="0">
              <a:latin typeface="+mn-ea"/>
            </a:endParaRPr>
          </a:p>
          <a:p>
            <a:pPr algn="ctr"/>
            <a:r>
              <a:rPr lang="zh-CN" altLang="en-US" sz="1100" b="1" dirty="0" smtClean="0">
                <a:latin typeface="+mn-ea"/>
              </a:rPr>
              <a:t>浓度下降目标</a:t>
            </a:r>
            <a:endParaRPr lang="zh-CN" altLang="en-US" sz="1100" b="1" dirty="0">
              <a:latin typeface="+mn-ea"/>
            </a:endParaRPr>
          </a:p>
        </p:txBody>
      </p:sp>
      <p:sp>
        <p:nvSpPr>
          <p:cNvPr id="31" name="TextBox 30"/>
          <p:cNvSpPr txBox="1"/>
          <p:nvPr/>
        </p:nvSpPr>
        <p:spPr>
          <a:xfrm>
            <a:off x="4714888" y="2175668"/>
            <a:ext cx="1285884" cy="276999"/>
          </a:xfrm>
          <a:prstGeom prst="rect">
            <a:avLst/>
          </a:prstGeom>
          <a:noFill/>
        </p:spPr>
        <p:txBody>
          <a:bodyPr wrap="square" rtlCol="0">
            <a:spAutoFit/>
          </a:bodyPr>
          <a:lstStyle/>
          <a:p>
            <a:pPr algn="ctr"/>
            <a:r>
              <a:rPr lang="zh-CN" altLang="en-US" sz="1200" b="1" dirty="0" smtClean="0">
                <a:latin typeface="+mn-ea"/>
              </a:rPr>
              <a:t>上海</a:t>
            </a:r>
            <a:r>
              <a:rPr lang="en-US" altLang="zh-CN" sz="1200" b="1" dirty="0" smtClean="0">
                <a:latin typeface="+mn-ea"/>
              </a:rPr>
              <a:t>|</a:t>
            </a:r>
            <a:r>
              <a:rPr lang="zh-CN" altLang="en-US" sz="1200" b="1" dirty="0" smtClean="0">
                <a:latin typeface="+mn-ea"/>
              </a:rPr>
              <a:t>江苏</a:t>
            </a:r>
            <a:r>
              <a:rPr lang="en-US" altLang="zh-CN" sz="1200" b="1" dirty="0" smtClean="0">
                <a:latin typeface="+mn-ea"/>
              </a:rPr>
              <a:t>|</a:t>
            </a:r>
            <a:r>
              <a:rPr lang="zh-CN" altLang="en-US" sz="1200" b="1" dirty="0" smtClean="0">
                <a:latin typeface="+mn-ea"/>
              </a:rPr>
              <a:t>浙江</a:t>
            </a:r>
            <a:endParaRPr lang="en-US" altLang="zh-CN" sz="1200" b="1" dirty="0" smtClean="0">
              <a:latin typeface="+mn-ea"/>
            </a:endParaRPr>
          </a:p>
        </p:txBody>
      </p:sp>
      <p:sp>
        <p:nvSpPr>
          <p:cNvPr id="32" name="TextBox 31"/>
          <p:cNvSpPr txBox="1"/>
          <p:nvPr/>
        </p:nvSpPr>
        <p:spPr>
          <a:xfrm>
            <a:off x="4714888" y="2452667"/>
            <a:ext cx="1285884" cy="400110"/>
          </a:xfrm>
          <a:prstGeom prst="rect">
            <a:avLst/>
          </a:prstGeom>
          <a:noFill/>
        </p:spPr>
        <p:txBody>
          <a:bodyPr wrap="square" rtlCol="0">
            <a:spAutoFit/>
          </a:bodyPr>
          <a:lstStyle/>
          <a:p>
            <a:pPr algn="ctr"/>
            <a:r>
              <a:rPr lang="en-US" altLang="zh-CN" sz="2000" b="1" dirty="0" smtClean="0">
                <a:latin typeface="+mn-ea"/>
              </a:rPr>
              <a:t>20%</a:t>
            </a:r>
          </a:p>
        </p:txBody>
      </p:sp>
      <p:grpSp>
        <p:nvGrpSpPr>
          <p:cNvPr id="39" name="组合 38"/>
          <p:cNvGrpSpPr/>
          <p:nvPr/>
        </p:nvGrpSpPr>
        <p:grpSpPr>
          <a:xfrm>
            <a:off x="4143382" y="3169551"/>
            <a:ext cx="2428894" cy="1211942"/>
            <a:chOff x="4143382" y="3169551"/>
            <a:chExt cx="2428894" cy="1211942"/>
          </a:xfrm>
        </p:grpSpPr>
        <p:sp>
          <p:nvSpPr>
            <p:cNvPr id="33" name="虚尾箭头 32"/>
            <p:cNvSpPr/>
            <p:nvPr/>
          </p:nvSpPr>
          <p:spPr>
            <a:xfrm rot="5400000">
              <a:off x="4893483" y="2702701"/>
              <a:ext cx="928691" cy="2428894"/>
            </a:xfrm>
            <a:prstGeom prst="stripedRight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zh-CN" altLang="en-US"/>
            </a:p>
          </p:txBody>
        </p:sp>
        <p:sp>
          <p:nvSpPr>
            <p:cNvPr id="34" name="TextBox 33"/>
            <p:cNvSpPr txBox="1"/>
            <p:nvPr/>
          </p:nvSpPr>
          <p:spPr>
            <a:xfrm>
              <a:off x="4714887" y="3169551"/>
              <a:ext cx="1285884" cy="430888"/>
            </a:xfrm>
            <a:prstGeom prst="rect">
              <a:avLst/>
            </a:prstGeom>
            <a:blipFill>
              <a:blip r:embed="rId2" cstate="print"/>
              <a:tile tx="0" ty="0" sx="100000" sy="100000" flip="none" algn="tl"/>
            </a:blipFill>
          </p:spPr>
          <p:txBody>
            <a:bodyPr wrap="square" rtlCol="0">
              <a:spAutoFit/>
            </a:bodyPr>
            <a:lstStyle/>
            <a:p>
              <a:pPr algn="ctr"/>
              <a:r>
                <a:rPr lang="en-US" altLang="zh-CN" sz="1100" b="1" dirty="0" smtClean="0">
                  <a:latin typeface="+mn-ea"/>
                </a:rPr>
                <a:t>PM10</a:t>
              </a:r>
              <a:r>
                <a:rPr lang="zh-CN" altLang="en-US" sz="1100" b="1" dirty="0" smtClean="0">
                  <a:latin typeface="+mn-ea"/>
                </a:rPr>
                <a:t>年均</a:t>
              </a:r>
              <a:endParaRPr lang="en-US" altLang="zh-CN" sz="1100" b="1" dirty="0" smtClean="0">
                <a:latin typeface="+mn-ea"/>
              </a:endParaRPr>
            </a:p>
            <a:p>
              <a:pPr algn="ctr"/>
              <a:r>
                <a:rPr lang="zh-CN" altLang="en-US" sz="1100" b="1" dirty="0" smtClean="0">
                  <a:latin typeface="+mn-ea"/>
                </a:rPr>
                <a:t>浓度下降目标</a:t>
              </a:r>
              <a:endParaRPr lang="zh-CN" altLang="en-US" sz="1100" b="1" dirty="0">
                <a:latin typeface="+mn-ea"/>
              </a:endParaRPr>
            </a:p>
          </p:txBody>
        </p:sp>
        <p:sp>
          <p:nvSpPr>
            <p:cNvPr id="35" name="TextBox 34"/>
            <p:cNvSpPr txBox="1"/>
            <p:nvPr/>
          </p:nvSpPr>
          <p:spPr>
            <a:xfrm>
              <a:off x="4714887" y="3604427"/>
              <a:ext cx="1285884" cy="277000"/>
            </a:xfrm>
            <a:prstGeom prst="rect">
              <a:avLst/>
            </a:prstGeom>
            <a:noFill/>
          </p:spPr>
          <p:txBody>
            <a:bodyPr wrap="square" rtlCol="0">
              <a:spAutoFit/>
            </a:bodyPr>
            <a:lstStyle/>
            <a:p>
              <a:pPr algn="ctr"/>
              <a:r>
                <a:rPr lang="zh-CN" altLang="en-US" sz="1200" b="1" dirty="0" smtClean="0">
                  <a:latin typeface="+mn-ea"/>
                </a:rPr>
                <a:t>河南</a:t>
              </a:r>
              <a:r>
                <a:rPr lang="en-US" altLang="zh-CN" sz="1200" b="1" dirty="0" smtClean="0">
                  <a:latin typeface="+mn-ea"/>
                </a:rPr>
                <a:t>|</a:t>
              </a:r>
              <a:r>
                <a:rPr lang="zh-CN" altLang="en-US" sz="1200" b="1" dirty="0" smtClean="0">
                  <a:latin typeface="+mn-ea"/>
                </a:rPr>
                <a:t>陕西</a:t>
              </a:r>
              <a:r>
                <a:rPr lang="en-US" altLang="zh-CN" sz="1200" b="1" dirty="0" smtClean="0">
                  <a:latin typeface="+mn-ea"/>
                </a:rPr>
                <a:t>|</a:t>
              </a:r>
              <a:r>
                <a:rPr lang="zh-CN" altLang="en-US" sz="1200" b="1" dirty="0" smtClean="0">
                  <a:latin typeface="+mn-ea"/>
                </a:rPr>
                <a:t>新疆</a:t>
              </a:r>
              <a:endParaRPr lang="en-US" altLang="zh-CN" sz="1200" b="1" dirty="0" smtClean="0">
                <a:latin typeface="+mn-ea"/>
              </a:endParaRPr>
            </a:p>
          </p:txBody>
        </p:sp>
        <p:sp>
          <p:nvSpPr>
            <p:cNvPr id="36" name="TextBox 35"/>
            <p:cNvSpPr txBox="1"/>
            <p:nvPr/>
          </p:nvSpPr>
          <p:spPr>
            <a:xfrm>
              <a:off x="4714887" y="3881427"/>
              <a:ext cx="1285884" cy="400110"/>
            </a:xfrm>
            <a:prstGeom prst="rect">
              <a:avLst/>
            </a:prstGeom>
            <a:noFill/>
          </p:spPr>
          <p:txBody>
            <a:bodyPr wrap="square" rtlCol="0">
              <a:spAutoFit/>
            </a:bodyPr>
            <a:lstStyle/>
            <a:p>
              <a:pPr algn="ctr"/>
              <a:r>
                <a:rPr lang="en-US" altLang="zh-CN" sz="2000" b="1" dirty="0" smtClean="0">
                  <a:latin typeface="+mn-ea"/>
                </a:rPr>
                <a:t>15%</a:t>
              </a:r>
            </a:p>
          </p:txBody>
        </p:sp>
      </p:grpSp>
      <p:sp>
        <p:nvSpPr>
          <p:cNvPr id="37" name="矩形 36"/>
          <p:cNvSpPr/>
          <p:nvPr/>
        </p:nvSpPr>
        <p:spPr>
          <a:xfrm>
            <a:off x="142852" y="835855"/>
            <a:ext cx="3857652" cy="830997"/>
          </a:xfrm>
          <a:prstGeom prst="rect">
            <a:avLst/>
          </a:prstGeom>
        </p:spPr>
        <p:txBody>
          <a:bodyPr wrap="square">
            <a:spAutoFit/>
          </a:bodyPr>
          <a:lstStyle/>
          <a:p>
            <a:pPr algn="just"/>
            <a:r>
              <a:rPr lang="zh-CN" altLang="en-US" sz="1200" dirty="0" smtClean="0">
                <a:latin typeface="仿宋" pitchFamily="49" charset="-122"/>
                <a:ea typeface="仿宋" pitchFamily="49" charset="-122"/>
              </a:rPr>
              <a:t>    </a:t>
            </a:r>
            <a:r>
              <a:rPr lang="en-US" altLang="zh-CN" sz="1200" dirty="0" smtClean="0">
                <a:latin typeface="仿宋" pitchFamily="49" charset="-122"/>
                <a:ea typeface="仿宋" pitchFamily="49" charset="-122"/>
              </a:rPr>
              <a:t>1</a:t>
            </a:r>
            <a:r>
              <a:rPr lang="zh-CN" altLang="en-US" sz="1200" dirty="0" smtClean="0">
                <a:latin typeface="仿宋" pitchFamily="49" charset="-122"/>
                <a:ea typeface="仿宋" pitchFamily="49" charset="-122"/>
              </a:rPr>
              <a:t>月</a:t>
            </a:r>
            <a:r>
              <a:rPr lang="en-US" altLang="zh-CN" sz="1200" dirty="0" smtClean="0">
                <a:latin typeface="仿宋" pitchFamily="49" charset="-122"/>
                <a:ea typeface="仿宋" pitchFamily="49" charset="-122"/>
              </a:rPr>
              <a:t>7</a:t>
            </a:r>
            <a:r>
              <a:rPr lang="zh-CN" altLang="en-US" sz="1200" dirty="0" smtClean="0">
                <a:latin typeface="仿宋" pitchFamily="49" charset="-122"/>
                <a:ea typeface="仿宋" pitchFamily="49" charset="-122"/>
              </a:rPr>
              <a:t>日，为贯彻党中央、国务院关于加强大气污染防治和长三角区域合作的重要指示精神，由长三角三省一市和国家八部委组成的长三角区域大气污染防治协作机制，正式启动。</a:t>
            </a:r>
          </a:p>
        </p:txBody>
      </p:sp>
      <p:sp>
        <p:nvSpPr>
          <p:cNvPr id="44" name="TextBox 43"/>
          <p:cNvSpPr txBox="1"/>
          <p:nvPr/>
        </p:nvSpPr>
        <p:spPr>
          <a:xfrm>
            <a:off x="785794" y="5095876"/>
            <a:ext cx="5021592" cy="261610"/>
          </a:xfrm>
          <a:custGeom>
            <a:avLst/>
            <a:gdLst>
              <a:gd name="connsiteX0" fmla="*/ 0 w 1857388"/>
              <a:gd name="connsiteY0" fmla="*/ 0 h 1938992"/>
              <a:gd name="connsiteX1" fmla="*/ 1857388 w 1857388"/>
              <a:gd name="connsiteY1" fmla="*/ 0 h 1938992"/>
              <a:gd name="connsiteX2" fmla="*/ 1857388 w 1857388"/>
              <a:gd name="connsiteY2" fmla="*/ 1938992 h 1938992"/>
              <a:gd name="connsiteX3" fmla="*/ 0 w 1857388"/>
              <a:gd name="connsiteY3" fmla="*/ 1938992 h 1938992"/>
              <a:gd name="connsiteX4" fmla="*/ 0 w 1857388"/>
              <a:gd name="connsiteY4" fmla="*/ 0 h 1938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8" h="1938992">
                <a:moveTo>
                  <a:pt x="0" y="0"/>
                </a:moveTo>
                <a:lnTo>
                  <a:pt x="1857388" y="0"/>
                </a:lnTo>
                <a:lnTo>
                  <a:pt x="1857388" y="1938992"/>
                </a:lnTo>
                <a:lnTo>
                  <a:pt x="0" y="1938992"/>
                </a:lnTo>
                <a:lnTo>
                  <a:pt x="0" y="0"/>
                </a:lnTo>
                <a:close/>
              </a:path>
            </a:pathLst>
          </a:custGeom>
          <a:noFill/>
        </p:spPr>
        <p:txBody>
          <a:bodyPr wrap="square" rtlCol="0">
            <a:spAutoFit/>
          </a:bodyPr>
          <a:lstStyle/>
          <a:p>
            <a:pPr algn="ctr"/>
            <a:r>
              <a:rPr lang="zh-CN" altLang="en-US" sz="1100" dirty="0" smtClean="0"/>
              <a:t>上汽集团在新能源汽车领域研发投入已经超过</a:t>
            </a:r>
            <a:r>
              <a:rPr lang="en-US" altLang="zh-CN" sz="1100" dirty="0" smtClean="0"/>
              <a:t>56</a:t>
            </a:r>
            <a:r>
              <a:rPr lang="zh-CN" altLang="en-US" sz="1100" dirty="0" smtClean="0"/>
              <a:t>亿元</a:t>
            </a:r>
            <a:endParaRPr lang="zh-CN" altLang="zh-CN" sz="1100" dirty="0"/>
          </a:p>
        </p:txBody>
      </p:sp>
      <p:sp>
        <p:nvSpPr>
          <p:cNvPr id="46" name="TextBox 45"/>
          <p:cNvSpPr txBox="1"/>
          <p:nvPr/>
        </p:nvSpPr>
        <p:spPr>
          <a:xfrm>
            <a:off x="71414" y="5310190"/>
            <a:ext cx="3214710" cy="4401205"/>
          </a:xfrm>
          <a:custGeom>
            <a:avLst/>
            <a:gdLst>
              <a:gd name="connsiteX0" fmla="*/ 0 w 1857388"/>
              <a:gd name="connsiteY0" fmla="*/ 0 h 1938992"/>
              <a:gd name="connsiteX1" fmla="*/ 1857388 w 1857388"/>
              <a:gd name="connsiteY1" fmla="*/ 0 h 1938992"/>
              <a:gd name="connsiteX2" fmla="*/ 1857388 w 1857388"/>
              <a:gd name="connsiteY2" fmla="*/ 1938992 h 1938992"/>
              <a:gd name="connsiteX3" fmla="*/ 0 w 1857388"/>
              <a:gd name="connsiteY3" fmla="*/ 1938992 h 1938992"/>
              <a:gd name="connsiteX4" fmla="*/ 0 w 1857388"/>
              <a:gd name="connsiteY4" fmla="*/ 0 h 1938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8" h="1938992">
                <a:moveTo>
                  <a:pt x="0" y="0"/>
                </a:moveTo>
                <a:lnTo>
                  <a:pt x="1857388" y="0"/>
                </a:lnTo>
                <a:lnTo>
                  <a:pt x="1857388" y="1938992"/>
                </a:lnTo>
                <a:lnTo>
                  <a:pt x="0" y="1938992"/>
                </a:lnTo>
                <a:lnTo>
                  <a:pt x="0" y="0"/>
                </a:lnTo>
                <a:close/>
              </a:path>
            </a:pathLst>
          </a:custGeom>
          <a:noFill/>
        </p:spPr>
        <p:txBody>
          <a:bodyPr wrap="square" rtlCol="0">
            <a:spAutoFit/>
          </a:bodyPr>
          <a:lstStyle/>
          <a:p>
            <a:pPr algn="just"/>
            <a:r>
              <a:rPr lang="zh-CN" altLang="en-US" sz="1000" dirty="0" smtClean="0"/>
              <a:t>        美国电动车特斯拉在中国大红大紫，新年以来，新能源</a:t>
            </a:r>
            <a:r>
              <a:rPr lang="zh-CN" altLang="en-US" sz="1000" b="1" dirty="0" smtClean="0"/>
              <a:t>汽车</a:t>
            </a:r>
            <a:r>
              <a:rPr lang="zh-CN" altLang="en-US" sz="1000" dirty="0" smtClean="0"/>
              <a:t>在资本市场一顿“爆炒”。与善于讲故事、制造奇迹的特斯拉不同，国内车企老大</a:t>
            </a:r>
            <a:r>
              <a:rPr lang="zh-CN" altLang="en-US" sz="1000" b="1" dirty="0" smtClean="0"/>
              <a:t>上汽集团</a:t>
            </a:r>
            <a:r>
              <a:rPr lang="zh-CN" altLang="en-US" sz="1000" dirty="0" smtClean="0"/>
              <a:t>一直不疾不徐地推动它的新能源汽车计划。不过伴随着地方补贴政策的相继出台以及</a:t>
            </a:r>
            <a:r>
              <a:rPr lang="zh-CN" altLang="en-US" sz="1000" b="1" dirty="0" smtClean="0"/>
              <a:t>比亚迪</a:t>
            </a:r>
            <a:r>
              <a:rPr lang="zh-CN" altLang="en-US" sz="1000" dirty="0" smtClean="0"/>
              <a:t>秦”的强势发布，上汽要加快步伐了。近日，上汽集团披露了未来新能源战略，开发以大众消费品为目标的产品，通过渠道突围改变新能源产品“叫好不叫座”的局面。本月即将开幕的北京车展，上汽将推出</a:t>
            </a:r>
            <a:r>
              <a:rPr lang="en-US" altLang="zh-CN" sz="1000" dirty="0" smtClean="0"/>
              <a:t>3</a:t>
            </a:r>
            <a:r>
              <a:rPr lang="zh-CN" altLang="en-US" sz="1000" dirty="0" smtClean="0"/>
              <a:t>款新能源车型。</a:t>
            </a:r>
          </a:p>
          <a:p>
            <a:pPr algn="ctr">
              <a:lnSpc>
                <a:spcPct val="200000"/>
              </a:lnSpc>
            </a:pPr>
            <a:r>
              <a:rPr lang="zh-CN" altLang="en-US" sz="1000" dirty="0" smtClean="0">
                <a:effectLst>
                  <a:outerShdw blurRad="38100" dist="38100" dir="2700000" algn="tl">
                    <a:srgbClr val="000000">
                      <a:alpha val="43137"/>
                    </a:srgbClr>
                  </a:outerShdw>
                </a:effectLst>
              </a:rPr>
              <a:t>掌握“三电”核心技术</a:t>
            </a:r>
          </a:p>
          <a:p>
            <a:pPr algn="just"/>
            <a:r>
              <a:rPr lang="zh-CN" altLang="en-US" sz="1000" dirty="0" smtClean="0"/>
              <a:t>        “上汽集团在发展新能源汽车方面的技术路线是：瞄准汽车驱动电力化趋势，重点加快推进混合动力和电动汽车产业化，持续推动燃料电池汽车研发升级和示范运行。”上汽集团总工程师凌天钧告诉记者，目前上汽集团已经掌控了“三电”（电池、电机、电控）核心技术，将进一步加大投入，突破新能源汽车瓶颈。据介绍，在</a:t>
            </a:r>
            <a:r>
              <a:rPr lang="en-US" altLang="zh-CN" sz="1000" dirty="0" smtClean="0"/>
              <a:t>2009-2013</a:t>
            </a:r>
            <a:r>
              <a:rPr lang="zh-CN" altLang="en-US" sz="1000" dirty="0" smtClean="0"/>
              <a:t>年五年间，上汽集团在新能源汽车领域研发投入已经超过</a:t>
            </a:r>
            <a:r>
              <a:rPr lang="en-US" altLang="zh-CN" sz="1000" dirty="0" smtClean="0"/>
              <a:t>56</a:t>
            </a:r>
            <a:r>
              <a:rPr lang="zh-CN" altLang="en-US" sz="1000" dirty="0" smtClean="0"/>
              <a:t>亿元，上汽自主品牌研发队伍已经拥有超过</a:t>
            </a:r>
            <a:r>
              <a:rPr lang="en-US" altLang="zh-CN" sz="1000" dirty="0" smtClean="0"/>
              <a:t>3000</a:t>
            </a:r>
            <a:r>
              <a:rPr lang="zh-CN" altLang="en-US" sz="1000" dirty="0" smtClean="0"/>
              <a:t>名工程师。</a:t>
            </a:r>
          </a:p>
          <a:p>
            <a:pPr algn="just"/>
            <a:r>
              <a:rPr lang="zh-CN" altLang="en-US" sz="1000" dirty="0" smtClean="0"/>
              <a:t>       上汽集团目前一共有</a:t>
            </a:r>
            <a:r>
              <a:rPr lang="en-US" altLang="zh-CN" sz="1000" dirty="0" smtClean="0"/>
              <a:t>59</a:t>
            </a:r>
            <a:r>
              <a:rPr lang="zh-CN" altLang="en-US" sz="1000" dirty="0" smtClean="0"/>
              <a:t>款新能源车型，乘用车</a:t>
            </a:r>
            <a:r>
              <a:rPr lang="en-US" altLang="zh-CN" sz="1000" dirty="0" smtClean="0"/>
              <a:t>12</a:t>
            </a:r>
            <a:r>
              <a:rPr lang="zh-CN" altLang="en-US" sz="1000" dirty="0" smtClean="0"/>
              <a:t>款，商用车</a:t>
            </a:r>
            <a:r>
              <a:rPr lang="en-US" altLang="zh-CN" sz="1000" dirty="0" smtClean="0"/>
              <a:t>47</a:t>
            </a:r>
            <a:r>
              <a:rPr lang="zh-CN" altLang="en-US" sz="1000" dirty="0" smtClean="0"/>
              <a:t>款。乘用车方面，目前上汽集团有</a:t>
            </a:r>
            <a:r>
              <a:rPr lang="en-US" altLang="zh-CN" sz="1000" dirty="0" smtClean="0"/>
              <a:t>3</a:t>
            </a:r>
            <a:r>
              <a:rPr lang="zh-CN" altLang="en-US" sz="1000" dirty="0" smtClean="0"/>
              <a:t>款主要产品：混合动力</a:t>
            </a:r>
            <a:r>
              <a:rPr lang="en-US" altLang="zh-CN" sz="1000" dirty="0" smtClean="0"/>
              <a:t>——</a:t>
            </a:r>
            <a:r>
              <a:rPr lang="zh-CN" altLang="en-US" sz="1000" b="1" dirty="0" smtClean="0"/>
              <a:t>荣威</a:t>
            </a:r>
            <a:r>
              <a:rPr lang="en-US" altLang="zh-CN" sz="1000" dirty="0" smtClean="0"/>
              <a:t>550</a:t>
            </a:r>
            <a:r>
              <a:rPr lang="zh-CN" altLang="en-US" sz="1000" dirty="0" smtClean="0"/>
              <a:t>插电强混轿车；纯电动</a:t>
            </a:r>
            <a:r>
              <a:rPr lang="en-US" altLang="zh-CN" sz="1000" dirty="0" smtClean="0"/>
              <a:t>——</a:t>
            </a:r>
            <a:r>
              <a:rPr lang="zh-CN" altLang="en-US" sz="1000" dirty="0" smtClean="0"/>
              <a:t>荣威</a:t>
            </a:r>
            <a:r>
              <a:rPr lang="en-US" altLang="zh-CN" sz="1000" dirty="0" smtClean="0"/>
              <a:t>E50</a:t>
            </a:r>
            <a:r>
              <a:rPr lang="zh-CN" altLang="en-US" sz="1000" dirty="0" smtClean="0"/>
              <a:t>纯电动轿车；燃料电池</a:t>
            </a:r>
            <a:r>
              <a:rPr lang="en-US" altLang="zh-CN" sz="1000" dirty="0" smtClean="0"/>
              <a:t>——</a:t>
            </a:r>
            <a:r>
              <a:rPr lang="zh-CN" altLang="en-US" sz="1000" dirty="0" smtClean="0"/>
              <a:t>上海牌燃料电池轿车。商务车类主要有上汽通用五菱、上汽大通、上海申沃等产品。“</a:t>
            </a:r>
            <a:r>
              <a:rPr lang="en-US" altLang="zh-CN" sz="1000" dirty="0" smtClean="0"/>
              <a:t>2014</a:t>
            </a:r>
            <a:r>
              <a:rPr lang="zh-CN" altLang="en-US" sz="1000" dirty="0" smtClean="0"/>
              <a:t>年，荣威</a:t>
            </a:r>
            <a:r>
              <a:rPr lang="en-US" altLang="zh-CN" sz="1000" dirty="0" smtClean="0"/>
              <a:t>E50</a:t>
            </a:r>
            <a:r>
              <a:rPr lang="zh-CN" altLang="en-US" sz="1000" dirty="0" smtClean="0"/>
              <a:t>纯电动车计划销售</a:t>
            </a:r>
            <a:r>
              <a:rPr lang="en-US" altLang="zh-CN" sz="1000" dirty="0" smtClean="0"/>
              <a:t>500</a:t>
            </a:r>
            <a:r>
              <a:rPr lang="zh-CN" altLang="en-US" sz="1000" dirty="0" smtClean="0"/>
              <a:t>辆以上，荣威</a:t>
            </a:r>
            <a:r>
              <a:rPr lang="en-US" altLang="zh-CN" sz="1000" dirty="0" smtClean="0"/>
              <a:t>550</a:t>
            </a:r>
            <a:r>
              <a:rPr lang="zh-CN" altLang="en-US" sz="1000" dirty="0" smtClean="0"/>
              <a:t>插电式强混销量将超过</a:t>
            </a:r>
            <a:r>
              <a:rPr lang="en-US" altLang="zh-CN" sz="1000" dirty="0" smtClean="0"/>
              <a:t>2000</a:t>
            </a:r>
            <a:r>
              <a:rPr lang="zh-CN" altLang="en-US" sz="1000" dirty="0" smtClean="0"/>
              <a:t>辆。”</a:t>
            </a:r>
            <a:endParaRPr lang="zh-CN" altLang="en-US" sz="1000" dirty="0"/>
          </a:p>
        </p:txBody>
      </p:sp>
      <p:sp>
        <p:nvSpPr>
          <p:cNvPr id="47" name="矩形 46"/>
          <p:cNvSpPr/>
          <p:nvPr/>
        </p:nvSpPr>
        <p:spPr>
          <a:xfrm>
            <a:off x="1571612" y="4695766"/>
            <a:ext cx="3539752" cy="400110"/>
          </a:xfrm>
          <a:prstGeom prst="rect">
            <a:avLst/>
          </a:prstGeom>
        </p:spPr>
        <p:txBody>
          <a:bodyPr wrap="none">
            <a:spAutoFit/>
          </a:bodyPr>
          <a:lstStyle/>
          <a:p>
            <a:r>
              <a:rPr lang="zh-CN" altLang="en-US" sz="2000" b="1" dirty="0" smtClean="0"/>
              <a:t>新能源车破冰突围之路怎么走</a:t>
            </a:r>
            <a:endParaRPr lang="zh-CN" altLang="en-US" sz="2000" b="1" dirty="0"/>
          </a:p>
        </p:txBody>
      </p:sp>
      <p:sp>
        <p:nvSpPr>
          <p:cNvPr id="23" name="TextBox 22"/>
          <p:cNvSpPr txBox="1"/>
          <p:nvPr/>
        </p:nvSpPr>
        <p:spPr>
          <a:xfrm>
            <a:off x="5572140" y="4381496"/>
            <a:ext cx="1143008" cy="230832"/>
          </a:xfrm>
          <a:prstGeom prst="rect">
            <a:avLst/>
          </a:prstGeom>
          <a:noFill/>
        </p:spPr>
        <p:txBody>
          <a:bodyPr wrap="square" rtlCol="0">
            <a:spAutoFit/>
          </a:bodyPr>
          <a:lstStyle/>
          <a:p>
            <a:r>
              <a:rPr lang="zh-CN" altLang="en-US" sz="900" dirty="0" smtClean="0"/>
              <a:t>摘录自：东方早报</a:t>
            </a:r>
            <a:endParaRPr lang="zh-CN" altLang="en-US" sz="900" dirty="0"/>
          </a:p>
        </p:txBody>
      </p:sp>
      <p:sp>
        <p:nvSpPr>
          <p:cNvPr id="48" name="矩形 47"/>
          <p:cNvSpPr/>
          <p:nvPr/>
        </p:nvSpPr>
        <p:spPr>
          <a:xfrm>
            <a:off x="3357562" y="5310191"/>
            <a:ext cx="3500438" cy="4214842"/>
          </a:xfrm>
          <a:prstGeom prst="rect">
            <a:avLst/>
          </a:prstGeom>
        </p:spPr>
        <p:txBody>
          <a:bodyPr wrap="square">
            <a:spAutoFit/>
          </a:bodyPr>
          <a:lstStyle/>
          <a:p>
            <a:pPr algn="just"/>
            <a:r>
              <a:rPr lang="zh-CN" altLang="en-US" sz="1000" dirty="0" smtClean="0"/>
              <a:t>凌天钧表示：“我们就是要做最适合大众消费者的新能源汽车。”</a:t>
            </a:r>
            <a:endParaRPr lang="en-US" altLang="zh-CN" sz="1000" dirty="0" smtClean="0"/>
          </a:p>
          <a:p>
            <a:pPr algn="just"/>
            <a:r>
              <a:rPr lang="en-US" altLang="zh-CN" sz="1000" dirty="0" smtClean="0"/>
              <a:t>        </a:t>
            </a:r>
            <a:r>
              <a:rPr lang="zh-CN" altLang="en-US" sz="1000" dirty="0" smtClean="0"/>
              <a:t>虽然产品类型并不算少，不过新能源汽车领域的竞争越来越激烈，</a:t>
            </a:r>
            <a:r>
              <a:rPr lang="zh-CN" altLang="en-US" sz="1000" b="1" dirty="0" smtClean="0"/>
              <a:t>比亚迪</a:t>
            </a:r>
            <a:r>
              <a:rPr lang="zh-CN" altLang="en-US" sz="1000" dirty="0" smtClean="0"/>
              <a:t>、江淮等车企的战绩不俗，上汽在提高产品性能、降低成本方面，可能还得做很多工作。</a:t>
            </a:r>
            <a:endParaRPr lang="en-US" altLang="zh-CN" sz="1000" b="1" dirty="0" smtClean="0"/>
          </a:p>
          <a:p>
            <a:pPr algn="ctr">
              <a:lnSpc>
                <a:spcPct val="200000"/>
              </a:lnSpc>
            </a:pPr>
            <a:r>
              <a:rPr lang="zh-CN" altLang="en-US" sz="1000" dirty="0" smtClean="0">
                <a:effectLst>
                  <a:outerShdw blurRad="38100" dist="38100" dir="2700000" algn="tl">
                    <a:srgbClr val="000000">
                      <a:alpha val="43137"/>
                    </a:srgbClr>
                  </a:outerShdw>
                </a:effectLst>
              </a:rPr>
              <a:t>商业模式欲求突破</a:t>
            </a:r>
          </a:p>
          <a:p>
            <a:pPr algn="just"/>
            <a:r>
              <a:rPr lang="zh-CN" altLang="en-US" sz="1000" dirty="0" smtClean="0"/>
              <a:t>        投入不菲，产品不少，可真正在马路上跑的新能源车却不多。比如荣威</a:t>
            </a:r>
            <a:r>
              <a:rPr lang="en-US" altLang="zh-CN" sz="1000" dirty="0" smtClean="0"/>
              <a:t>E50</a:t>
            </a:r>
            <a:r>
              <a:rPr lang="zh-CN" altLang="en-US" sz="1000" dirty="0" smtClean="0"/>
              <a:t>纯电动车，尽管手拿国家地方补贴近</a:t>
            </a:r>
            <a:r>
              <a:rPr lang="en-US" altLang="zh-CN" sz="1000" dirty="0" smtClean="0"/>
              <a:t>10</a:t>
            </a:r>
            <a:r>
              <a:rPr lang="zh-CN" altLang="en-US" sz="1000" dirty="0" smtClean="0"/>
              <a:t>万元以及免费上海牌照，但上市至今仅销售</a:t>
            </a:r>
            <a:r>
              <a:rPr lang="en-US" altLang="zh-CN" sz="1000" dirty="0" smtClean="0"/>
              <a:t>800</a:t>
            </a:r>
            <a:r>
              <a:rPr lang="zh-CN" altLang="en-US" sz="1000" dirty="0" smtClean="0"/>
              <a:t>辆。</a:t>
            </a:r>
          </a:p>
          <a:p>
            <a:pPr algn="just"/>
            <a:r>
              <a:rPr lang="zh-CN" altLang="en-US" sz="1000" dirty="0" smtClean="0"/>
              <a:t>        上汽新能源和技术管理部总经理干频认为，叫好不叫座的原因主要是成本较高，前期开发投入了大量资金，日后使用过程中更换电池的费用也较高；二是基础设施建设不完善、分布不合理和安装困难。</a:t>
            </a:r>
            <a:endParaRPr lang="en-US" altLang="zh-CN" sz="1000" dirty="0" smtClean="0"/>
          </a:p>
          <a:p>
            <a:pPr algn="ctr">
              <a:lnSpc>
                <a:spcPct val="200000"/>
              </a:lnSpc>
            </a:pPr>
            <a:r>
              <a:rPr lang="zh-CN" altLang="en-US" sz="1000" dirty="0" smtClean="0">
                <a:effectLst>
                  <a:outerShdw blurRad="38100" dist="38100" dir="2700000" algn="tl">
                    <a:srgbClr val="000000">
                      <a:alpha val="43137"/>
                    </a:srgbClr>
                  </a:outerShdw>
                </a:effectLst>
              </a:rPr>
              <a:t>主要瓶颈“充电难”待解</a:t>
            </a:r>
          </a:p>
          <a:p>
            <a:r>
              <a:rPr lang="zh-CN" altLang="en-US" sz="1000" dirty="0" smtClean="0"/>
              <a:t>　　电动乘用车普及的主要瓶颈是充电难。在目前的续航里程下，电动车需要长时间充电，而小区里或办公室楼下能否随时充电成为影响消费者购买的主要因素之一。记者获悉，上汽集团选择和第三方销售公司合作、上门安装家用充电桩的模式，目前这一模式已经初现成效。</a:t>
            </a:r>
            <a:endParaRPr lang="en-US" altLang="zh-CN" sz="1000" dirty="0" smtClean="0"/>
          </a:p>
          <a:p>
            <a:r>
              <a:rPr lang="zh-CN" altLang="en-US" sz="1000" dirty="0" smtClean="0"/>
              <a:t>　　从政府层面看，今年充电配套设施的建设有望实现大规模突破，利好新能源汽车推广。目前，北京、天津、上海已经陆续发布了新能源汽车充换电基础设施建设规划，北京提出</a:t>
            </a:r>
            <a:r>
              <a:rPr lang="en-US" altLang="zh-CN" sz="1000" dirty="0" smtClean="0"/>
              <a:t>2014</a:t>
            </a:r>
            <a:r>
              <a:rPr lang="zh-CN" altLang="en-US" sz="1000" dirty="0" smtClean="0"/>
              <a:t>年内将建设</a:t>
            </a:r>
            <a:r>
              <a:rPr lang="en-US" altLang="zh-CN" sz="1000" dirty="0" smtClean="0"/>
              <a:t>1000</a:t>
            </a:r>
            <a:r>
              <a:rPr lang="zh-CN" altLang="en-US" sz="1000" dirty="0" smtClean="0"/>
              <a:t>个公用快充桩，天津计划截至</a:t>
            </a:r>
            <a:r>
              <a:rPr lang="en-US" altLang="zh-CN" sz="1000" dirty="0" smtClean="0"/>
              <a:t>2015</a:t>
            </a:r>
            <a:r>
              <a:rPr lang="zh-CN" altLang="en-US" sz="1000" dirty="0" smtClean="0"/>
              <a:t>年建设</a:t>
            </a:r>
            <a:r>
              <a:rPr lang="en-US" altLang="zh-CN" sz="1000" dirty="0" smtClean="0"/>
              <a:t>6700</a:t>
            </a:r>
            <a:r>
              <a:rPr lang="zh-CN" altLang="en-US" sz="1000" dirty="0" smtClean="0"/>
              <a:t>个充电桩或充电接口，而上海则计划到</a:t>
            </a:r>
            <a:r>
              <a:rPr lang="en-US" altLang="zh-CN" sz="1000" dirty="0" smtClean="0"/>
              <a:t>2015</a:t>
            </a:r>
            <a:r>
              <a:rPr lang="zh-CN" altLang="en-US" sz="1000" dirty="0" smtClean="0"/>
              <a:t>年建设</a:t>
            </a:r>
            <a:r>
              <a:rPr lang="en-US" altLang="zh-CN" sz="1000" dirty="0" smtClean="0"/>
              <a:t>6000</a:t>
            </a:r>
            <a:r>
              <a:rPr lang="zh-CN" altLang="en-US" sz="1000" dirty="0" smtClean="0"/>
              <a:t>个以上的充电桩。</a:t>
            </a:r>
          </a:p>
        </p:txBody>
      </p:sp>
      <p:sp>
        <p:nvSpPr>
          <p:cNvPr id="49" name="TextBox 48"/>
          <p:cNvSpPr txBox="1"/>
          <p:nvPr/>
        </p:nvSpPr>
        <p:spPr>
          <a:xfrm>
            <a:off x="5572140" y="9382156"/>
            <a:ext cx="1143008" cy="230832"/>
          </a:xfrm>
          <a:prstGeom prst="rect">
            <a:avLst/>
          </a:prstGeom>
          <a:noFill/>
        </p:spPr>
        <p:txBody>
          <a:bodyPr wrap="square" rtlCol="0">
            <a:spAutoFit/>
          </a:bodyPr>
          <a:lstStyle/>
          <a:p>
            <a:r>
              <a:rPr lang="zh-CN" altLang="en-US" sz="900" dirty="0" smtClean="0"/>
              <a:t>摘录自：新民晚报</a:t>
            </a:r>
            <a:endParaRPr lang="zh-CN" altLang="en-US" sz="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Box 44"/>
          <p:cNvSpPr txBox="1"/>
          <p:nvPr/>
        </p:nvSpPr>
        <p:spPr>
          <a:xfrm>
            <a:off x="38102" y="9638528"/>
            <a:ext cx="6858000" cy="276999"/>
          </a:xfrm>
          <a:prstGeom prst="rect">
            <a:avLst/>
          </a:prstGeom>
          <a:noFill/>
        </p:spPr>
        <p:txBody>
          <a:bodyPr wrap="square" rtlCol="0">
            <a:spAutoFit/>
          </a:bodyPr>
          <a:lstStyle/>
          <a:p>
            <a:r>
              <a:rPr lang="en-US" altLang="zh-CN" sz="1200" b="1" dirty="0" smtClean="0">
                <a:latin typeface="Arial" pitchFamily="34" charset="0"/>
                <a:ea typeface="方正报宋_GBK" pitchFamily="65" charset="-122"/>
                <a:cs typeface="Arial" pitchFamily="34" charset="0"/>
              </a:rPr>
              <a:t>  ˂ 4 ˃   </a:t>
            </a:r>
            <a:r>
              <a:rPr lang="zh-CN" altLang="en-US" sz="1200" b="1" dirty="0" smtClean="0">
                <a:latin typeface="Arial" pitchFamily="34" charset="0"/>
                <a:ea typeface="方正报宋_GBK" pitchFamily="65" charset="-122"/>
                <a:cs typeface="Arial" pitchFamily="34" charset="0"/>
              </a:rPr>
              <a:t>新能源与环保（学会专版）</a:t>
            </a:r>
            <a:r>
              <a:rPr lang="en-US" altLang="zh-CN" sz="1200" b="1" dirty="0" smtClean="0">
                <a:latin typeface="Arial" pitchFamily="34" charset="0"/>
                <a:ea typeface="方正报宋_GBK" pitchFamily="65" charset="-122"/>
                <a:cs typeface="Arial" pitchFamily="34" charset="0"/>
              </a:rPr>
              <a:t>         </a:t>
            </a:r>
            <a:r>
              <a:rPr lang="zh-CN" altLang="en-US" sz="1200" b="1" dirty="0" smtClean="0">
                <a:latin typeface="Arial" pitchFamily="34" charset="0"/>
                <a:ea typeface="方正姚体" pitchFamily="2" charset="-122"/>
                <a:cs typeface="Arial" pitchFamily="34" charset="0"/>
              </a:rPr>
              <a:t>能  源  信  息                                             </a:t>
            </a:r>
            <a:r>
              <a:rPr lang="en-US" altLang="zh-CN" sz="1200" b="1" dirty="0" smtClean="0">
                <a:latin typeface="Arial" pitchFamily="34" charset="0"/>
                <a:ea typeface="方正报宋_GBK" pitchFamily="65" charset="-122"/>
                <a:cs typeface="Arial" pitchFamily="34" charset="0"/>
              </a:rPr>
              <a:t>2014</a:t>
            </a:r>
            <a:r>
              <a:rPr lang="zh-CN" altLang="en-US" sz="1200" b="1" dirty="0" smtClean="0">
                <a:latin typeface="Arial" pitchFamily="34" charset="0"/>
                <a:ea typeface="方正报宋_GBK" pitchFamily="65" charset="-122"/>
                <a:cs typeface="Arial" pitchFamily="34" charset="0"/>
              </a:rPr>
              <a:t>年</a:t>
            </a:r>
            <a:r>
              <a:rPr lang="en-US" altLang="zh-CN" sz="1200" b="1" dirty="0" smtClean="0">
                <a:latin typeface="Arial" pitchFamily="34" charset="0"/>
                <a:ea typeface="方正报宋_GBK" pitchFamily="65" charset="-122"/>
                <a:cs typeface="Arial" pitchFamily="34" charset="0"/>
              </a:rPr>
              <a:t>9</a:t>
            </a:r>
            <a:r>
              <a:rPr lang="zh-CN" altLang="en-US" sz="1200" b="1" dirty="0" smtClean="0">
                <a:latin typeface="Arial" pitchFamily="34" charset="0"/>
                <a:ea typeface="方正报宋_GBK" pitchFamily="65" charset="-122"/>
                <a:cs typeface="Arial" pitchFamily="34" charset="0"/>
              </a:rPr>
              <a:t>月</a:t>
            </a:r>
            <a:r>
              <a:rPr lang="en-US" altLang="zh-CN" sz="1200" b="1" dirty="0" smtClean="0">
                <a:latin typeface="Arial" pitchFamily="34" charset="0"/>
                <a:ea typeface="方正报宋_GBK" pitchFamily="65" charset="-122"/>
                <a:cs typeface="Arial" pitchFamily="34" charset="0"/>
              </a:rPr>
              <a:t>30</a:t>
            </a:r>
            <a:r>
              <a:rPr lang="zh-CN" altLang="en-US" sz="1200" b="1" dirty="0" smtClean="0">
                <a:latin typeface="Arial" pitchFamily="34" charset="0"/>
                <a:ea typeface="方正报宋_GBK" pitchFamily="65" charset="-122"/>
                <a:cs typeface="Arial" pitchFamily="34" charset="0"/>
              </a:rPr>
              <a:t>日 </a:t>
            </a:r>
            <a:r>
              <a:rPr lang="zh-CN" altLang="en-US" sz="1200" b="1" dirty="0" smtClean="0">
                <a:latin typeface="Arial" pitchFamily="34" charset="0"/>
                <a:ea typeface="方正姚体" pitchFamily="2" charset="-122"/>
                <a:cs typeface="Arial" pitchFamily="34" charset="0"/>
              </a:rPr>
              <a:t>  </a:t>
            </a:r>
            <a:endParaRPr lang="zh-CN" altLang="en-US" sz="1200" b="1" dirty="0">
              <a:latin typeface="Arial" pitchFamily="34" charset="0"/>
              <a:ea typeface="方正姚体" pitchFamily="2" charset="-122"/>
              <a:cs typeface="Arial" pitchFamily="34" charset="0"/>
            </a:endParaRPr>
          </a:p>
        </p:txBody>
      </p:sp>
      <p:grpSp>
        <p:nvGrpSpPr>
          <p:cNvPr id="51" name="组合 50"/>
          <p:cNvGrpSpPr/>
          <p:nvPr/>
        </p:nvGrpSpPr>
        <p:grpSpPr>
          <a:xfrm>
            <a:off x="3429000" y="5310190"/>
            <a:ext cx="3286148" cy="3007315"/>
            <a:chOff x="3429000" y="6524636"/>
            <a:chExt cx="3286148" cy="3007315"/>
          </a:xfrm>
        </p:grpSpPr>
        <p:sp>
          <p:nvSpPr>
            <p:cNvPr id="43" name="对角圆角矩形 42"/>
            <p:cNvSpPr/>
            <p:nvPr/>
          </p:nvSpPr>
          <p:spPr>
            <a:xfrm>
              <a:off x="3429000" y="6524636"/>
              <a:ext cx="3286148" cy="3000396"/>
            </a:xfrm>
            <a:prstGeom prst="round2DiagRect">
              <a:avLst/>
            </a:prstGeom>
            <a:solidFill>
              <a:schemeClr val="accent6">
                <a:alpha val="2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a:p>
          </p:txBody>
        </p:sp>
        <p:sp>
          <p:nvSpPr>
            <p:cNvPr id="44" name="TextBox 43"/>
            <p:cNvSpPr txBox="1"/>
            <p:nvPr/>
          </p:nvSpPr>
          <p:spPr>
            <a:xfrm>
              <a:off x="3500438" y="6638852"/>
              <a:ext cx="3143272" cy="600164"/>
            </a:xfrm>
            <a:custGeom>
              <a:avLst/>
              <a:gdLst>
                <a:gd name="connsiteX0" fmla="*/ 0 w 1857388"/>
                <a:gd name="connsiteY0" fmla="*/ 0 h 1938992"/>
                <a:gd name="connsiteX1" fmla="*/ 1857388 w 1857388"/>
                <a:gd name="connsiteY1" fmla="*/ 0 h 1938992"/>
                <a:gd name="connsiteX2" fmla="*/ 1857388 w 1857388"/>
                <a:gd name="connsiteY2" fmla="*/ 1938992 h 1938992"/>
                <a:gd name="connsiteX3" fmla="*/ 0 w 1857388"/>
                <a:gd name="connsiteY3" fmla="*/ 1938992 h 1938992"/>
                <a:gd name="connsiteX4" fmla="*/ 0 w 1857388"/>
                <a:gd name="connsiteY4" fmla="*/ 0 h 1938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8" h="1938992">
                  <a:moveTo>
                    <a:pt x="0" y="0"/>
                  </a:moveTo>
                  <a:lnTo>
                    <a:pt x="1857388" y="0"/>
                  </a:lnTo>
                  <a:lnTo>
                    <a:pt x="1857388" y="1938992"/>
                  </a:lnTo>
                  <a:lnTo>
                    <a:pt x="0" y="1938992"/>
                  </a:lnTo>
                  <a:lnTo>
                    <a:pt x="0" y="0"/>
                  </a:lnTo>
                  <a:close/>
                </a:path>
              </a:pathLst>
            </a:custGeom>
            <a:noFill/>
          </p:spPr>
          <p:txBody>
            <a:bodyPr wrap="square" rtlCol="0">
              <a:spAutoFit/>
            </a:bodyPr>
            <a:lstStyle/>
            <a:p>
              <a:pPr algn="ctr"/>
              <a:r>
                <a:rPr lang="zh-CN" altLang="zh-CN" sz="1100" b="1" dirty="0" smtClean="0"/>
                <a:t>第十一届长三角能源论坛</a:t>
              </a:r>
              <a:r>
                <a:rPr lang="en-US" altLang="zh-CN" sz="1100" b="1" dirty="0" smtClean="0"/>
                <a:t>-——</a:t>
              </a:r>
            </a:p>
            <a:p>
              <a:pPr algn="ctr"/>
              <a:r>
                <a:rPr lang="en-US" altLang="zh-CN" sz="1100" b="1" dirty="0" smtClean="0"/>
                <a:t>《</a:t>
              </a:r>
              <a:r>
                <a:rPr lang="x-none" altLang="zh-CN" sz="1100" b="1" dirty="0" smtClean="0"/>
                <a:t>推进雾霾源头治理与洁净能源技术创新》</a:t>
              </a:r>
              <a:endParaRPr lang="zh-CN" altLang="zh-CN" sz="1100" dirty="0" smtClean="0"/>
            </a:p>
            <a:p>
              <a:pPr algn="ctr"/>
              <a:r>
                <a:rPr lang="zh-CN" altLang="zh-CN" sz="1100" b="1" dirty="0" smtClean="0"/>
                <a:t>征 文 通 </a:t>
              </a:r>
              <a:r>
                <a:rPr lang="en-US" altLang="zh-CN" sz="1100" b="1" dirty="0" smtClean="0"/>
                <a:t> </a:t>
              </a:r>
              <a:r>
                <a:rPr lang="zh-CN" altLang="zh-CN" sz="1100" b="1" dirty="0" smtClean="0"/>
                <a:t>知</a:t>
              </a:r>
              <a:endParaRPr lang="zh-CN" altLang="zh-CN" sz="1100" dirty="0"/>
            </a:p>
          </p:txBody>
        </p:sp>
        <p:sp>
          <p:nvSpPr>
            <p:cNvPr id="46" name="TextBox 45"/>
            <p:cNvSpPr txBox="1"/>
            <p:nvPr/>
          </p:nvSpPr>
          <p:spPr>
            <a:xfrm>
              <a:off x="3429000" y="7239016"/>
              <a:ext cx="3214710" cy="2292935"/>
            </a:xfrm>
            <a:custGeom>
              <a:avLst/>
              <a:gdLst>
                <a:gd name="connsiteX0" fmla="*/ 0 w 1857388"/>
                <a:gd name="connsiteY0" fmla="*/ 0 h 1938992"/>
                <a:gd name="connsiteX1" fmla="*/ 1857388 w 1857388"/>
                <a:gd name="connsiteY1" fmla="*/ 0 h 1938992"/>
                <a:gd name="connsiteX2" fmla="*/ 1857388 w 1857388"/>
                <a:gd name="connsiteY2" fmla="*/ 1938992 h 1938992"/>
                <a:gd name="connsiteX3" fmla="*/ 0 w 1857388"/>
                <a:gd name="connsiteY3" fmla="*/ 1938992 h 1938992"/>
                <a:gd name="connsiteX4" fmla="*/ 0 w 1857388"/>
                <a:gd name="connsiteY4" fmla="*/ 0 h 1938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8" h="1938992">
                  <a:moveTo>
                    <a:pt x="0" y="0"/>
                  </a:moveTo>
                  <a:lnTo>
                    <a:pt x="1857388" y="0"/>
                  </a:lnTo>
                  <a:lnTo>
                    <a:pt x="1857388" y="1938992"/>
                  </a:lnTo>
                  <a:lnTo>
                    <a:pt x="0" y="1938992"/>
                  </a:lnTo>
                  <a:lnTo>
                    <a:pt x="0" y="0"/>
                  </a:lnTo>
                  <a:close/>
                </a:path>
              </a:pathLst>
            </a:custGeom>
            <a:noFill/>
          </p:spPr>
          <p:txBody>
            <a:bodyPr wrap="square" rtlCol="0">
              <a:spAutoFit/>
            </a:bodyPr>
            <a:lstStyle/>
            <a:p>
              <a:pPr algn="just"/>
              <a:r>
                <a:rPr lang="en-US" altLang="zh-CN" sz="1100" b="1" dirty="0" smtClean="0">
                  <a:latin typeface="微软雅黑" pitchFamily="34" charset="-122"/>
                  <a:ea typeface="微软雅黑" pitchFamily="34" charset="-122"/>
                  <a:cs typeface="Arial" pitchFamily="34" charset="0"/>
                </a:rPr>
                <a:t>1.</a:t>
              </a:r>
              <a:r>
                <a:rPr lang="zh-CN" altLang="zh-CN" sz="1100" b="1" dirty="0" smtClean="0">
                  <a:latin typeface="微软雅黑" pitchFamily="34" charset="-122"/>
                  <a:ea typeface="微软雅黑" pitchFamily="34" charset="-122"/>
                  <a:cs typeface="Arial" pitchFamily="34" charset="0"/>
                </a:rPr>
                <a:t>时间：</a:t>
              </a:r>
              <a:r>
                <a:rPr lang="zh-CN" altLang="zh-CN" sz="1100" dirty="0" smtClean="0">
                  <a:latin typeface="微软雅黑" pitchFamily="34" charset="-122"/>
                  <a:ea typeface="微软雅黑" pitchFamily="34" charset="-122"/>
                  <a:cs typeface="Arial" pitchFamily="34" charset="0"/>
                </a:rPr>
                <a:t>11月25日-26日</a:t>
              </a:r>
              <a:endParaRPr lang="en-US" altLang="zh-CN" sz="1100" dirty="0" smtClean="0">
                <a:latin typeface="微软雅黑" pitchFamily="34" charset="-122"/>
                <a:ea typeface="微软雅黑" pitchFamily="34" charset="-122"/>
                <a:cs typeface="Arial" pitchFamily="34" charset="0"/>
              </a:endParaRPr>
            </a:p>
            <a:p>
              <a:pPr algn="just"/>
              <a:r>
                <a:rPr lang="en-US" altLang="zh-CN" sz="1100" b="1" dirty="0" smtClean="0">
                  <a:latin typeface="微软雅黑" pitchFamily="34" charset="-122"/>
                  <a:ea typeface="微软雅黑" pitchFamily="34" charset="-122"/>
                  <a:cs typeface="Arial" pitchFamily="34" charset="0"/>
                </a:rPr>
                <a:t>2.</a:t>
              </a:r>
              <a:r>
                <a:rPr lang="zh-CN" altLang="zh-CN" sz="1100" b="1" dirty="0" smtClean="0">
                  <a:latin typeface="微软雅黑" pitchFamily="34" charset="-122"/>
                  <a:ea typeface="微软雅黑" pitchFamily="34" charset="-122"/>
                  <a:cs typeface="Arial" pitchFamily="34" charset="0"/>
                </a:rPr>
                <a:t>地点：</a:t>
              </a:r>
              <a:r>
                <a:rPr lang="zh-CN" altLang="zh-CN" sz="1100" dirty="0" smtClean="0">
                  <a:latin typeface="微软雅黑" pitchFamily="34" charset="-122"/>
                  <a:ea typeface="微软雅黑" pitchFamily="34" charset="-122"/>
                  <a:cs typeface="Arial" pitchFamily="34" charset="0"/>
                </a:rPr>
                <a:t>上海市虹桥宾馆</a:t>
              </a:r>
            </a:p>
            <a:p>
              <a:pPr algn="just"/>
              <a:r>
                <a:rPr lang="en-US" altLang="zh-CN" sz="1100" b="1" dirty="0" smtClean="0">
                  <a:latin typeface="微软雅黑" pitchFamily="34" charset="-122"/>
                  <a:ea typeface="微软雅黑" pitchFamily="34" charset="-122"/>
                  <a:cs typeface="Arial" pitchFamily="34" charset="0"/>
                </a:rPr>
                <a:t>3.</a:t>
              </a:r>
              <a:r>
                <a:rPr lang="zh-CN" altLang="zh-CN" sz="1100" b="1" dirty="0" smtClean="0">
                  <a:latin typeface="微软雅黑" pitchFamily="34" charset="-122"/>
                  <a:ea typeface="微软雅黑" pitchFamily="34" charset="-122"/>
                  <a:cs typeface="Arial" pitchFamily="34" charset="0"/>
                </a:rPr>
                <a:t>论文提交截止日期：</a:t>
              </a:r>
              <a:r>
                <a:rPr lang="zh-CN" altLang="zh-CN" sz="1100" dirty="0" smtClean="0">
                  <a:latin typeface="微软雅黑" pitchFamily="34" charset="-122"/>
                  <a:ea typeface="微软雅黑" pitchFamily="34" charset="-122"/>
                  <a:cs typeface="Arial" pitchFamily="34" charset="0"/>
                </a:rPr>
                <a:t>2014年10月31</a:t>
              </a:r>
              <a:r>
                <a:rPr lang="zh-CN" altLang="en-US" sz="1100" dirty="0" smtClean="0">
                  <a:latin typeface="微软雅黑" pitchFamily="34" charset="-122"/>
                  <a:ea typeface="微软雅黑" pitchFamily="34" charset="-122"/>
                  <a:cs typeface="Arial" pitchFamily="34" charset="0"/>
                </a:rPr>
                <a:t>日。（</a:t>
              </a:r>
              <a:r>
                <a:rPr lang="zh-CN" altLang="zh-CN" sz="1100" dirty="0" smtClean="0">
                  <a:latin typeface="微软雅黑" pitchFamily="34" charset="-122"/>
                  <a:ea typeface="微软雅黑" pitchFamily="34" charset="-122"/>
                  <a:cs typeface="Arial" pitchFamily="34" charset="0"/>
                </a:rPr>
                <a:t>为</a:t>
              </a:r>
              <a:r>
                <a:rPr lang="zh-CN" altLang="zh-CN" sz="1100" dirty="0" smtClean="0">
                  <a:latin typeface="微软雅黑" pitchFamily="34" charset="-122"/>
                  <a:ea typeface="微软雅黑" pitchFamily="34" charset="-122"/>
                  <a:cs typeface="Arial" pitchFamily="34" charset="0"/>
                </a:rPr>
                <a:t>保证论文集质量和印刷，请务必提前提交</a:t>
              </a:r>
              <a:r>
                <a:rPr lang="zh-CN" altLang="zh-CN" sz="1100" dirty="0" smtClean="0">
                  <a:latin typeface="微软雅黑" pitchFamily="34" charset="-122"/>
                  <a:ea typeface="微软雅黑" pitchFamily="34" charset="-122"/>
                  <a:cs typeface="Arial" pitchFamily="34" charset="0"/>
                </a:rPr>
                <a:t>！）</a:t>
              </a:r>
              <a:endParaRPr lang="zh-CN" altLang="zh-CN" sz="1100" dirty="0" smtClean="0">
                <a:latin typeface="微软雅黑" pitchFamily="34" charset="-122"/>
                <a:ea typeface="微软雅黑" pitchFamily="34" charset="-122"/>
                <a:cs typeface="Arial" pitchFamily="34" charset="0"/>
              </a:endParaRPr>
            </a:p>
            <a:p>
              <a:pPr algn="just"/>
              <a:r>
                <a:rPr lang="en-US" altLang="zh-CN" sz="1100" dirty="0" smtClean="0">
                  <a:latin typeface="微软雅黑" pitchFamily="34" charset="-122"/>
                  <a:ea typeface="微软雅黑" pitchFamily="34" charset="-122"/>
                  <a:cs typeface="Arial" pitchFamily="34" charset="0"/>
                </a:rPr>
                <a:t>4.</a:t>
              </a:r>
              <a:r>
                <a:rPr lang="zh-CN" altLang="zh-CN" sz="1100" b="1" dirty="0" smtClean="0">
                  <a:latin typeface="微软雅黑" pitchFamily="34" charset="-122"/>
                  <a:ea typeface="微软雅黑" pitchFamily="34" charset="-122"/>
                  <a:cs typeface="Arial" pitchFamily="34" charset="0"/>
                </a:rPr>
                <a:t>本次论坛不收取会务费，但交通、住宿费用自理。</a:t>
              </a:r>
            </a:p>
            <a:p>
              <a:pPr algn="just"/>
              <a:r>
                <a:rPr lang="en-US" altLang="zh-CN" sz="1100" b="1" dirty="0" smtClean="0">
                  <a:latin typeface="微软雅黑" pitchFamily="34" charset="-122"/>
                  <a:ea typeface="微软雅黑" pitchFamily="34" charset="-122"/>
                  <a:cs typeface="Arial" pitchFamily="34" charset="0"/>
                </a:rPr>
                <a:t>5.</a:t>
              </a:r>
              <a:r>
                <a:rPr lang="zh-CN" altLang="zh-CN" sz="1100" b="1" dirty="0" smtClean="0">
                  <a:latin typeface="微软雅黑" pitchFamily="34" charset="-122"/>
                  <a:ea typeface="微软雅黑" pitchFamily="34" charset="-122"/>
                  <a:cs typeface="Arial" pitchFamily="34" charset="0"/>
                </a:rPr>
                <a:t>出席人选：</a:t>
              </a:r>
              <a:r>
                <a:rPr lang="zh-CN" altLang="zh-CN" sz="1100" dirty="0" smtClean="0">
                  <a:latin typeface="微软雅黑" pitchFamily="34" charset="-122"/>
                  <a:ea typeface="微软雅黑" pitchFamily="34" charset="-122"/>
                  <a:cs typeface="Arial" pitchFamily="34" charset="0"/>
                </a:rPr>
                <a:t>论坛邀请浙江省、江苏省能源研究会各位领导、会员；上海市能源研究会理事会全体理事、各专委会领导和全体论文作者出席，其他会员可自由出席，</a:t>
              </a:r>
              <a:r>
                <a:rPr lang="zh-CN" altLang="zh-CN" sz="1100" b="1" dirty="0" smtClean="0">
                  <a:solidFill>
                    <a:srgbClr val="FF0000"/>
                  </a:solidFill>
                  <a:latin typeface="微软雅黑" pitchFamily="34" charset="-122"/>
                  <a:ea typeface="微软雅黑" pitchFamily="34" charset="-122"/>
                  <a:cs typeface="Arial" pitchFamily="34" charset="0"/>
                </a:rPr>
                <a:t>但必须在通知后填写回执，</a:t>
              </a:r>
              <a:r>
                <a:rPr lang="zh-CN" altLang="zh-CN" sz="1100" dirty="0" smtClean="0">
                  <a:latin typeface="微软雅黑" pitchFamily="34" charset="-122"/>
                  <a:ea typeface="微软雅黑" pitchFamily="34" charset="-122"/>
                  <a:cs typeface="Arial" pitchFamily="34" charset="0"/>
                </a:rPr>
                <a:t>以确定出席人数。</a:t>
              </a:r>
              <a:endParaRPr lang="en-US" altLang="zh-CN" sz="1100" dirty="0" smtClean="0">
                <a:latin typeface="微软雅黑" pitchFamily="34" charset="-122"/>
                <a:ea typeface="微软雅黑" pitchFamily="34" charset="-122"/>
                <a:cs typeface="Arial" pitchFamily="34" charset="0"/>
              </a:endParaRPr>
            </a:p>
            <a:p>
              <a:pPr algn="just"/>
              <a:r>
                <a:rPr lang="en-US" altLang="zh-CN" sz="1100" b="1" dirty="0" smtClean="0">
                  <a:latin typeface="微软雅黑" pitchFamily="34" charset="-122"/>
                  <a:ea typeface="微软雅黑" pitchFamily="34" charset="-122"/>
                  <a:cs typeface="Arial" pitchFamily="34" charset="0"/>
                </a:rPr>
                <a:t>6.</a:t>
              </a:r>
              <a:r>
                <a:rPr lang="zh-CN" altLang="en-US" sz="1100" b="1" dirty="0" smtClean="0">
                  <a:latin typeface="微软雅黑" pitchFamily="34" charset="-122"/>
                  <a:ea typeface="微软雅黑" pitchFamily="34" charset="-122"/>
                  <a:cs typeface="Arial" pitchFamily="34" charset="0"/>
                </a:rPr>
                <a:t>联系方式：</a:t>
              </a:r>
              <a:r>
                <a:rPr lang="zh-CN" altLang="en-US" sz="1100" dirty="0" smtClean="0">
                  <a:latin typeface="微软雅黑" pitchFamily="34" charset="-122"/>
                  <a:ea typeface="微软雅黑" pitchFamily="34" charset="-122"/>
                  <a:cs typeface="Arial" pitchFamily="34" charset="0"/>
                </a:rPr>
                <a:t>张蕾，</a:t>
              </a:r>
              <a:r>
                <a:rPr lang="en-US" altLang="zh-CN" sz="1100" dirty="0" smtClean="0">
                  <a:latin typeface="微软雅黑" pitchFamily="34" charset="-122"/>
                  <a:ea typeface="微软雅黑" pitchFamily="34" charset="-122"/>
                  <a:cs typeface="Arial" pitchFamily="34" charset="0"/>
                </a:rPr>
                <a:t>021-53823961</a:t>
              </a:r>
            </a:p>
            <a:p>
              <a:pPr algn="just"/>
              <a:r>
                <a:rPr lang="en-US" altLang="zh-CN" sz="1100" dirty="0" smtClean="0">
                  <a:latin typeface="微软雅黑" pitchFamily="34" charset="-122"/>
                  <a:ea typeface="微软雅黑" pitchFamily="34" charset="-122"/>
                  <a:cs typeface="Arial" pitchFamily="34" charset="0"/>
                </a:rPr>
                <a:t>                    Email</a:t>
              </a:r>
              <a:r>
                <a:rPr lang="zh-CN" altLang="en-US" sz="1100" dirty="0" smtClean="0">
                  <a:latin typeface="微软雅黑" pitchFamily="34" charset="-122"/>
                  <a:ea typeface="微软雅黑" pitchFamily="34" charset="-122"/>
                  <a:cs typeface="Arial" pitchFamily="34" charset="0"/>
                </a:rPr>
                <a:t>：</a:t>
              </a:r>
              <a:r>
                <a:rPr lang="en-US" altLang="zh-CN" sz="1100" dirty="0" smtClean="0">
                  <a:latin typeface="微软雅黑" pitchFamily="34" charset="-122"/>
                  <a:ea typeface="微软雅黑" pitchFamily="34" charset="-122"/>
                  <a:cs typeface="Arial" pitchFamily="34" charset="0"/>
                </a:rPr>
                <a:t> </a:t>
              </a:r>
              <a:r>
                <a:rPr lang="en-US" altLang="zh-CN" sz="1100" dirty="0" smtClean="0">
                  <a:latin typeface="微软雅黑" pitchFamily="34" charset="-122"/>
                  <a:ea typeface="微软雅黑" pitchFamily="34" charset="-122"/>
                  <a:cs typeface="Arial" pitchFamily="34" charset="0"/>
                  <a:hlinkClick r:id="rId2"/>
                </a:rPr>
                <a:t>shers88@163.com</a:t>
              </a:r>
              <a:endParaRPr lang="en-US" altLang="zh-CN" sz="1100" dirty="0" smtClean="0">
                <a:latin typeface="微软雅黑" pitchFamily="34" charset="-122"/>
                <a:ea typeface="微软雅黑" pitchFamily="34" charset="-122"/>
                <a:cs typeface="Arial" pitchFamily="34" charset="0"/>
              </a:endParaRPr>
            </a:p>
          </p:txBody>
        </p:sp>
      </p:grpSp>
      <p:sp>
        <p:nvSpPr>
          <p:cNvPr id="47" name="矩形 46"/>
          <p:cNvSpPr/>
          <p:nvPr/>
        </p:nvSpPr>
        <p:spPr>
          <a:xfrm>
            <a:off x="214290" y="238092"/>
            <a:ext cx="3057247" cy="307777"/>
          </a:xfrm>
          <a:prstGeom prst="rect">
            <a:avLst/>
          </a:prstGeom>
        </p:spPr>
        <p:txBody>
          <a:bodyPr wrap="none">
            <a:spAutoFit/>
          </a:bodyPr>
          <a:lstStyle/>
          <a:p>
            <a:r>
              <a:rPr lang="zh-CN" altLang="en-US" sz="1400" b="1" dirty="0" smtClean="0"/>
              <a:t>上海市能源研究会</a:t>
            </a:r>
            <a:r>
              <a:rPr lang="zh-CN" altLang="zh-CN" sz="1400" b="1" dirty="0" smtClean="0"/>
              <a:t>第六届理事会名单</a:t>
            </a:r>
          </a:p>
        </p:txBody>
      </p:sp>
      <p:graphicFrame>
        <p:nvGraphicFramePr>
          <p:cNvPr id="24" name="表格 23"/>
          <p:cNvGraphicFramePr>
            <a:graphicFrameLocks noGrp="1"/>
          </p:cNvGraphicFramePr>
          <p:nvPr/>
        </p:nvGraphicFramePr>
        <p:xfrm>
          <a:off x="142852" y="595296"/>
          <a:ext cx="3143272" cy="8929751"/>
        </p:xfrm>
        <a:graphic>
          <a:graphicData uri="http://schemas.openxmlformats.org/drawingml/2006/table">
            <a:tbl>
              <a:tblPr/>
              <a:tblGrid>
                <a:gridCol w="529271"/>
                <a:gridCol w="1613869"/>
                <a:gridCol w="1000132"/>
              </a:tblGrid>
              <a:tr h="125771">
                <a:tc>
                  <a:txBody>
                    <a:bodyPr/>
                    <a:lstStyle/>
                    <a:p>
                      <a:pPr algn="ctr">
                        <a:spcAft>
                          <a:spcPts val="0"/>
                        </a:spcAft>
                      </a:pPr>
                      <a:r>
                        <a:rPr lang="zh-CN" sz="800" b="1" kern="0" dirty="0">
                          <a:latin typeface="Calibri"/>
                          <a:ea typeface="宋体"/>
                          <a:cs typeface="宋体"/>
                        </a:rPr>
                        <a:t>姓名</a:t>
                      </a:r>
                      <a:endParaRPr lang="zh-CN" sz="800" b="1" kern="100" dirty="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b="1" kern="0">
                          <a:latin typeface="Calibri"/>
                          <a:ea typeface="宋体"/>
                          <a:cs typeface="宋体"/>
                        </a:rPr>
                        <a:t>单</a:t>
                      </a:r>
                      <a:r>
                        <a:rPr lang="en-US" sz="800" b="1" kern="0">
                          <a:latin typeface="Calibri"/>
                          <a:ea typeface="宋体"/>
                          <a:cs typeface="宋体"/>
                        </a:rPr>
                        <a:t>    </a:t>
                      </a:r>
                      <a:r>
                        <a:rPr lang="zh-CN" sz="800" b="1" kern="0">
                          <a:latin typeface="Calibri"/>
                          <a:ea typeface="宋体"/>
                          <a:cs typeface="宋体"/>
                        </a:rPr>
                        <a:t>位</a:t>
                      </a:r>
                      <a:endParaRPr lang="zh-CN" sz="800" b="1"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b="1" kern="0" dirty="0">
                          <a:latin typeface="Calibri"/>
                          <a:ea typeface="宋体"/>
                          <a:cs typeface="宋体"/>
                        </a:rPr>
                        <a:t>职务</a:t>
                      </a:r>
                      <a:r>
                        <a:rPr lang="en-US" sz="800" b="1" kern="0" dirty="0">
                          <a:latin typeface="Calibri"/>
                          <a:ea typeface="宋体"/>
                          <a:cs typeface="宋体"/>
                        </a:rPr>
                        <a:t>/</a:t>
                      </a:r>
                      <a:r>
                        <a:rPr lang="zh-CN" sz="800" b="1" kern="0" dirty="0">
                          <a:latin typeface="Calibri"/>
                          <a:ea typeface="宋体"/>
                          <a:cs typeface="宋体"/>
                        </a:rPr>
                        <a:t>职称</a:t>
                      </a:r>
                      <a:endParaRPr lang="zh-CN" sz="800" b="1" kern="100" dirty="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黄</a:t>
                      </a:r>
                      <a:r>
                        <a:rPr lang="en-US" sz="800" kern="0">
                          <a:latin typeface="Calibri"/>
                          <a:ea typeface="宋体"/>
                          <a:cs typeface="宋体"/>
                        </a:rPr>
                        <a:t>  </a:t>
                      </a:r>
                      <a:r>
                        <a:rPr lang="zh-CN" sz="800" kern="0">
                          <a:latin typeface="Calibri"/>
                          <a:ea typeface="宋体"/>
                          <a:cs typeface="宋体"/>
                        </a:rPr>
                        <a:t>震</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上海交通大学</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dirty="0">
                          <a:latin typeface="Calibri"/>
                          <a:ea typeface="宋体"/>
                          <a:cs typeface="宋体"/>
                        </a:rPr>
                        <a:t>副校长</a:t>
                      </a:r>
                      <a:r>
                        <a:rPr lang="en-US" sz="800" kern="0" dirty="0">
                          <a:latin typeface="Calibri"/>
                          <a:ea typeface="宋体"/>
                          <a:cs typeface="宋体"/>
                        </a:rPr>
                        <a:t>/</a:t>
                      </a:r>
                      <a:r>
                        <a:rPr lang="zh-CN" sz="800" kern="0" dirty="0">
                          <a:latin typeface="Calibri"/>
                          <a:ea typeface="宋体"/>
                          <a:cs typeface="宋体"/>
                        </a:rPr>
                        <a:t>教授</a:t>
                      </a:r>
                      <a:endParaRPr lang="zh-CN" sz="800" kern="100" dirty="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李</a:t>
                      </a:r>
                      <a:r>
                        <a:rPr lang="en-US" sz="800" kern="0">
                          <a:latin typeface="Calibri"/>
                          <a:ea typeface="宋体"/>
                          <a:cs typeface="宋体"/>
                        </a:rPr>
                        <a:t>  </a:t>
                      </a:r>
                      <a:r>
                        <a:rPr lang="zh-CN" sz="800" kern="0">
                          <a:latin typeface="Calibri"/>
                          <a:ea typeface="宋体"/>
                          <a:cs typeface="宋体"/>
                        </a:rPr>
                        <a:t>军</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上海华谊（集团）公司</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副总裁</a:t>
                      </a:r>
                      <a:r>
                        <a:rPr lang="en-US" sz="800" kern="0">
                          <a:latin typeface="Calibri"/>
                          <a:ea typeface="宋体"/>
                          <a:cs typeface="宋体"/>
                        </a:rPr>
                        <a:t>/</a:t>
                      </a:r>
                      <a:r>
                        <a:rPr lang="zh-CN" sz="800" kern="0">
                          <a:latin typeface="Calibri"/>
                          <a:ea typeface="宋体"/>
                          <a:cs typeface="宋体"/>
                        </a:rPr>
                        <a:t>高工</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胥传普</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上海市电力公司</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副总裁</a:t>
                      </a:r>
                      <a:r>
                        <a:rPr lang="en-US" sz="800" kern="0">
                          <a:latin typeface="Calibri"/>
                          <a:ea typeface="宋体"/>
                          <a:cs typeface="宋体"/>
                        </a:rPr>
                        <a:t>/</a:t>
                      </a:r>
                      <a:r>
                        <a:rPr lang="zh-CN" sz="800" kern="0">
                          <a:latin typeface="Calibri"/>
                          <a:ea typeface="宋体"/>
                          <a:cs typeface="宋体"/>
                        </a:rPr>
                        <a:t>教高</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姚珉芳</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申能（集团）有限公司投资管理部</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经理</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徐子瑛</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上海电气集团股份有限公司</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总裁助理</a:t>
                      </a:r>
                      <a:r>
                        <a:rPr lang="en-US" sz="800" kern="0">
                          <a:latin typeface="Calibri"/>
                          <a:ea typeface="宋体"/>
                          <a:cs typeface="宋体"/>
                        </a:rPr>
                        <a:t>/</a:t>
                      </a:r>
                      <a:r>
                        <a:rPr lang="zh-CN" sz="800" kern="0">
                          <a:latin typeface="Calibri"/>
                          <a:ea typeface="宋体"/>
                          <a:cs typeface="宋体"/>
                        </a:rPr>
                        <a:t>教高</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章树荣</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上海图书馆上海情报所</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研究员</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王</a:t>
                      </a:r>
                      <a:r>
                        <a:rPr lang="en-US" sz="800" kern="0">
                          <a:latin typeface="Calibri"/>
                          <a:ea typeface="宋体"/>
                          <a:cs typeface="宋体"/>
                        </a:rPr>
                        <a:t>  </a:t>
                      </a:r>
                      <a:r>
                        <a:rPr lang="zh-CN" sz="800" kern="0">
                          <a:latin typeface="Calibri"/>
                          <a:ea typeface="宋体"/>
                          <a:cs typeface="宋体"/>
                        </a:rPr>
                        <a:t>经</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上海交大机械与动力学院</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教授</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马宪国</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上海市教育考试院</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院长</a:t>
                      </a:r>
                      <a:r>
                        <a:rPr lang="en-US" sz="800" kern="0">
                          <a:latin typeface="Calibri"/>
                          <a:ea typeface="宋体"/>
                          <a:cs typeface="宋体"/>
                        </a:rPr>
                        <a:t>/</a:t>
                      </a:r>
                      <a:r>
                        <a:rPr lang="zh-CN" sz="800" kern="0">
                          <a:latin typeface="Calibri"/>
                          <a:ea typeface="宋体"/>
                          <a:cs typeface="宋体"/>
                        </a:rPr>
                        <a:t>教授</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王智强</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上海市发改委能源处</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副处长</a:t>
                      </a:r>
                      <a:r>
                        <a:rPr lang="en-US" sz="800" kern="0">
                          <a:latin typeface="Calibri"/>
                          <a:ea typeface="宋体"/>
                          <a:cs typeface="宋体"/>
                        </a:rPr>
                        <a:t>/</a:t>
                      </a:r>
                      <a:r>
                        <a:rPr lang="zh-CN" sz="800" kern="0">
                          <a:latin typeface="Calibri"/>
                          <a:ea typeface="宋体"/>
                          <a:cs typeface="宋体"/>
                        </a:rPr>
                        <a:t>经济师</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卢毅平</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上海市科委社会发展处</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处长</a:t>
                      </a:r>
                      <a:r>
                        <a:rPr lang="en-US" sz="800" kern="0">
                          <a:latin typeface="Calibri"/>
                          <a:ea typeface="宋体"/>
                          <a:cs typeface="宋体"/>
                        </a:rPr>
                        <a:t>/</a:t>
                      </a:r>
                      <a:r>
                        <a:rPr lang="zh-CN" sz="800" kern="0">
                          <a:latin typeface="Calibri"/>
                          <a:ea typeface="宋体"/>
                          <a:cs typeface="宋体"/>
                        </a:rPr>
                        <a:t>高工</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冯伟忠</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上海外高桥第三发电有限责任公司</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总经理</a:t>
                      </a:r>
                      <a:r>
                        <a:rPr lang="en-US" sz="800" kern="0">
                          <a:latin typeface="Calibri"/>
                          <a:ea typeface="宋体"/>
                          <a:cs typeface="宋体"/>
                        </a:rPr>
                        <a:t>/</a:t>
                      </a:r>
                      <a:r>
                        <a:rPr lang="zh-CN" sz="800" kern="0">
                          <a:latin typeface="Calibri"/>
                          <a:ea typeface="宋体"/>
                          <a:cs typeface="宋体"/>
                        </a:rPr>
                        <a:t>高工</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刘卫星</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上海市经信委节能与综合利用处</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副处长</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刘海峰</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华东理工大学科技处</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处长</a:t>
                      </a:r>
                      <a:r>
                        <a:rPr lang="en-US" sz="800" kern="0">
                          <a:latin typeface="Calibri"/>
                          <a:ea typeface="宋体"/>
                          <a:cs typeface="宋体"/>
                        </a:rPr>
                        <a:t>/</a:t>
                      </a:r>
                      <a:r>
                        <a:rPr lang="zh-CN" sz="800" kern="0">
                          <a:latin typeface="Calibri"/>
                          <a:ea typeface="宋体"/>
                          <a:cs typeface="宋体"/>
                        </a:rPr>
                        <a:t>教授</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43">
                <a:tc>
                  <a:txBody>
                    <a:bodyPr/>
                    <a:lstStyle/>
                    <a:p>
                      <a:pPr algn="ctr">
                        <a:spcAft>
                          <a:spcPts val="0"/>
                        </a:spcAft>
                      </a:pPr>
                      <a:r>
                        <a:rPr lang="zh-CN" sz="800" kern="0">
                          <a:latin typeface="Calibri"/>
                          <a:ea typeface="宋体"/>
                          <a:cs typeface="宋体"/>
                        </a:rPr>
                        <a:t>杨恒明</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碧辟（中国）投资有限公司中国加油站零售业务总裁碧辟上海办公室</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首席代表</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吴力波</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复旦大学能源经济与战略研究中心</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常务副主任</a:t>
                      </a:r>
                      <a:r>
                        <a:rPr lang="en-US" sz="800" kern="0">
                          <a:latin typeface="Calibri"/>
                          <a:ea typeface="宋体"/>
                          <a:cs typeface="宋体"/>
                        </a:rPr>
                        <a:t>/</a:t>
                      </a:r>
                      <a:r>
                        <a:rPr lang="zh-CN" sz="800" kern="0">
                          <a:latin typeface="Calibri"/>
                          <a:ea typeface="宋体"/>
                          <a:cs typeface="宋体"/>
                        </a:rPr>
                        <a:t>教授</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沈跃栋</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dirty="0">
                          <a:latin typeface="Calibri"/>
                          <a:ea typeface="宋体"/>
                          <a:cs typeface="宋体"/>
                        </a:rPr>
                        <a:t>上海科学院</a:t>
                      </a:r>
                      <a:endParaRPr lang="zh-CN" sz="800" kern="100" dirty="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副总工程师</a:t>
                      </a:r>
                      <a:r>
                        <a:rPr lang="en-US" sz="800" kern="0">
                          <a:latin typeface="Calibri"/>
                          <a:ea typeface="宋体"/>
                          <a:cs typeface="宋体"/>
                        </a:rPr>
                        <a:t>/</a:t>
                      </a:r>
                      <a:r>
                        <a:rPr lang="zh-CN" sz="800" kern="0">
                          <a:latin typeface="Calibri"/>
                          <a:ea typeface="宋体"/>
                          <a:cs typeface="宋体"/>
                        </a:rPr>
                        <a:t>研究员</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陆立萍</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上海市统计局能资处</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处长</a:t>
                      </a:r>
                      <a:r>
                        <a:rPr lang="en-US" sz="800" kern="0">
                          <a:latin typeface="Calibri"/>
                          <a:ea typeface="宋体"/>
                          <a:cs typeface="宋体"/>
                        </a:rPr>
                        <a:t>/</a:t>
                      </a:r>
                      <a:r>
                        <a:rPr lang="zh-CN" sz="800" kern="0">
                          <a:latin typeface="Calibri"/>
                          <a:ea typeface="宋体"/>
                          <a:cs typeface="宋体"/>
                        </a:rPr>
                        <a:t>高级经济师</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43">
                <a:tc>
                  <a:txBody>
                    <a:bodyPr/>
                    <a:lstStyle/>
                    <a:p>
                      <a:pPr algn="ctr">
                        <a:spcAft>
                          <a:spcPts val="0"/>
                        </a:spcAft>
                      </a:pPr>
                      <a:r>
                        <a:rPr lang="zh-CN" sz="800" kern="0">
                          <a:latin typeface="Calibri"/>
                          <a:ea typeface="宋体"/>
                          <a:cs typeface="宋体"/>
                        </a:rPr>
                        <a:t>陈仁杰</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中国电力工程顾问集团华东电力设计院</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总工程师</a:t>
                      </a:r>
                      <a:r>
                        <a:rPr lang="en-US" sz="800" kern="0">
                          <a:latin typeface="Calibri"/>
                          <a:ea typeface="宋体"/>
                          <a:cs typeface="宋体"/>
                        </a:rPr>
                        <a:t>/</a:t>
                      </a:r>
                      <a:r>
                        <a:rPr lang="zh-CN" sz="800" kern="0">
                          <a:latin typeface="Calibri"/>
                          <a:ea typeface="宋体"/>
                          <a:cs typeface="宋体"/>
                        </a:rPr>
                        <a:t>教高</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金</a:t>
                      </a:r>
                      <a:r>
                        <a:rPr lang="en-US" sz="800" kern="0">
                          <a:latin typeface="Calibri"/>
                          <a:ea typeface="宋体"/>
                          <a:cs typeface="宋体"/>
                        </a:rPr>
                        <a:t>  </a:t>
                      </a:r>
                      <a:r>
                        <a:rPr lang="zh-CN" sz="800" kern="0">
                          <a:latin typeface="Calibri"/>
                          <a:ea typeface="宋体"/>
                          <a:cs typeface="宋体"/>
                        </a:rPr>
                        <a:t>扬</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上海市节能减排中心</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总经理</a:t>
                      </a:r>
                      <a:r>
                        <a:rPr lang="en-US" sz="800" kern="0">
                          <a:latin typeface="Calibri"/>
                          <a:ea typeface="宋体"/>
                          <a:cs typeface="宋体"/>
                        </a:rPr>
                        <a:t>/</a:t>
                      </a:r>
                      <a:r>
                        <a:rPr lang="zh-CN" sz="800" kern="0">
                          <a:latin typeface="Calibri"/>
                          <a:ea typeface="宋体"/>
                          <a:cs typeface="宋体"/>
                        </a:rPr>
                        <a:t>高工</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俞国勤</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上海市电力公司培训中心</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院长</a:t>
                      </a:r>
                      <a:r>
                        <a:rPr lang="en-US" sz="800" kern="0">
                          <a:latin typeface="Calibri"/>
                          <a:ea typeface="宋体"/>
                          <a:cs typeface="宋体"/>
                        </a:rPr>
                        <a:t>/</a:t>
                      </a:r>
                      <a:r>
                        <a:rPr lang="zh-CN" sz="800" kern="0">
                          <a:latin typeface="Calibri"/>
                          <a:ea typeface="宋体"/>
                          <a:cs typeface="宋体"/>
                        </a:rPr>
                        <a:t>高工</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袁益超</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上海理工大学动力学院</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所长</a:t>
                      </a:r>
                      <a:r>
                        <a:rPr lang="en-US" sz="800" kern="0">
                          <a:latin typeface="Calibri"/>
                          <a:ea typeface="宋体"/>
                          <a:cs typeface="宋体"/>
                        </a:rPr>
                        <a:t>/</a:t>
                      </a:r>
                      <a:r>
                        <a:rPr lang="zh-CN" sz="800" kern="0">
                          <a:latin typeface="Calibri"/>
                          <a:ea typeface="宋体"/>
                          <a:cs typeface="宋体"/>
                        </a:rPr>
                        <a:t>教授</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倪前龙</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上海市发改委资源处</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处长</a:t>
                      </a:r>
                      <a:r>
                        <a:rPr lang="en-US" sz="800" kern="0">
                          <a:latin typeface="Calibri"/>
                          <a:ea typeface="宋体"/>
                          <a:cs typeface="宋体"/>
                        </a:rPr>
                        <a:t>/</a:t>
                      </a:r>
                      <a:r>
                        <a:rPr lang="zh-CN" sz="800" kern="0">
                          <a:latin typeface="Calibri"/>
                          <a:ea typeface="宋体"/>
                          <a:cs typeface="宋体"/>
                        </a:rPr>
                        <a:t>高工</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郭揆常</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上海石油天然气有限公司总师室</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顾问</a:t>
                      </a:r>
                      <a:r>
                        <a:rPr lang="en-US" sz="800" kern="0">
                          <a:latin typeface="Calibri"/>
                          <a:ea typeface="宋体"/>
                          <a:cs typeface="宋体"/>
                        </a:rPr>
                        <a:t>/</a:t>
                      </a:r>
                      <a:r>
                        <a:rPr lang="zh-CN" sz="800" kern="0">
                          <a:latin typeface="Calibri"/>
                          <a:ea typeface="宋体"/>
                          <a:cs typeface="宋体"/>
                        </a:rPr>
                        <a:t>教高</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董宪康</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上海核工程研究设计院</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党委书记</a:t>
                      </a:r>
                      <a:r>
                        <a:rPr lang="en-US" sz="800" kern="0">
                          <a:latin typeface="Calibri"/>
                          <a:ea typeface="宋体"/>
                          <a:cs typeface="宋体"/>
                        </a:rPr>
                        <a:t>/</a:t>
                      </a:r>
                      <a:r>
                        <a:rPr lang="zh-CN" sz="800" kern="0">
                          <a:latin typeface="Calibri"/>
                          <a:ea typeface="宋体"/>
                          <a:cs typeface="宋体"/>
                        </a:rPr>
                        <a:t>高工</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戴</a:t>
                      </a:r>
                      <a:r>
                        <a:rPr lang="en-US" sz="800" kern="0">
                          <a:latin typeface="Calibri"/>
                          <a:ea typeface="宋体"/>
                          <a:cs typeface="宋体"/>
                        </a:rPr>
                        <a:t>  </a:t>
                      </a:r>
                      <a:r>
                        <a:rPr lang="zh-CN" sz="800" kern="0">
                          <a:latin typeface="Calibri"/>
                          <a:ea typeface="宋体"/>
                          <a:cs typeface="宋体"/>
                        </a:rPr>
                        <a:t>坚</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宝钢集团公司能源环保部</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部长</a:t>
                      </a:r>
                      <a:r>
                        <a:rPr lang="en-US" sz="800" kern="0">
                          <a:latin typeface="Calibri"/>
                          <a:ea typeface="宋体"/>
                          <a:cs typeface="宋体"/>
                        </a:rPr>
                        <a:t>/</a:t>
                      </a:r>
                      <a:r>
                        <a:rPr lang="zh-CN" sz="800" kern="0">
                          <a:latin typeface="Calibri"/>
                          <a:ea typeface="宋体"/>
                          <a:cs typeface="宋体"/>
                        </a:rPr>
                        <a:t>高工</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于立军</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上海交通大学能源研究院</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副院长</a:t>
                      </a:r>
                      <a:r>
                        <a:rPr lang="en-US" sz="800" kern="0">
                          <a:latin typeface="Calibri"/>
                          <a:ea typeface="宋体"/>
                          <a:cs typeface="宋体"/>
                        </a:rPr>
                        <a:t>/</a:t>
                      </a:r>
                      <a:r>
                        <a:rPr lang="zh-CN" sz="800" kern="0">
                          <a:latin typeface="Calibri"/>
                          <a:ea typeface="宋体"/>
                          <a:cs typeface="宋体"/>
                        </a:rPr>
                        <a:t>教授</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马伟骏</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华东建筑设计研究院有限公司</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副总工程师</a:t>
                      </a:r>
                      <a:r>
                        <a:rPr lang="en-US" sz="800" kern="0">
                          <a:latin typeface="Calibri"/>
                          <a:ea typeface="宋体"/>
                          <a:cs typeface="宋体"/>
                        </a:rPr>
                        <a:t>/</a:t>
                      </a:r>
                      <a:r>
                        <a:rPr lang="zh-CN" sz="800" kern="0">
                          <a:latin typeface="Calibri"/>
                          <a:ea typeface="宋体"/>
                          <a:cs typeface="宋体"/>
                        </a:rPr>
                        <a:t>教高</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王辅臣</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华东理工大学</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教授</a:t>
                      </a:r>
                      <a:r>
                        <a:rPr lang="en-US" sz="800" kern="0">
                          <a:latin typeface="Calibri"/>
                          <a:ea typeface="宋体"/>
                          <a:cs typeface="宋体"/>
                        </a:rPr>
                        <a:t>/</a:t>
                      </a:r>
                      <a:r>
                        <a:rPr lang="zh-CN" sz="800" kern="0">
                          <a:latin typeface="Calibri"/>
                          <a:ea typeface="宋体"/>
                          <a:cs typeface="宋体"/>
                        </a:rPr>
                        <a:t>副院长</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牛 刚</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上海市节能减排中心</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高工</a:t>
                      </a:r>
                      <a:r>
                        <a:rPr lang="en-US" sz="800" kern="0">
                          <a:latin typeface="Calibri"/>
                          <a:ea typeface="宋体"/>
                          <a:cs typeface="宋体"/>
                        </a:rPr>
                        <a:t>/</a:t>
                      </a:r>
                      <a:r>
                        <a:rPr lang="zh-CN" sz="800" kern="0">
                          <a:latin typeface="Calibri"/>
                          <a:ea typeface="宋体"/>
                          <a:cs typeface="宋体"/>
                        </a:rPr>
                        <a:t>副总经理</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华希平</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上海申方热能机械设备有限公司</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总经理</a:t>
                      </a:r>
                      <a:r>
                        <a:rPr lang="en-US" sz="800" kern="0">
                          <a:latin typeface="Calibri"/>
                          <a:ea typeface="宋体"/>
                          <a:cs typeface="宋体"/>
                        </a:rPr>
                        <a:t>/</a:t>
                      </a:r>
                      <a:r>
                        <a:rPr lang="zh-CN" sz="800" kern="0">
                          <a:latin typeface="Calibri"/>
                          <a:ea typeface="宋体"/>
                          <a:cs typeface="宋体"/>
                        </a:rPr>
                        <a:t>高工</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43">
                <a:tc>
                  <a:txBody>
                    <a:bodyPr/>
                    <a:lstStyle/>
                    <a:p>
                      <a:pPr algn="ctr">
                        <a:spcAft>
                          <a:spcPts val="0"/>
                        </a:spcAft>
                      </a:pPr>
                      <a:r>
                        <a:rPr lang="zh-CN" sz="800" kern="0">
                          <a:latin typeface="Calibri"/>
                          <a:ea typeface="宋体"/>
                          <a:cs typeface="宋体"/>
                        </a:rPr>
                        <a:t>刘文波</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上海新能源科技成果转化与产业促进中心</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主任</a:t>
                      </a:r>
                      <a:r>
                        <a:rPr lang="en-US" sz="800" kern="0">
                          <a:latin typeface="Calibri"/>
                          <a:ea typeface="宋体"/>
                          <a:cs typeface="宋体"/>
                        </a:rPr>
                        <a:t>/</a:t>
                      </a:r>
                      <a:r>
                        <a:rPr lang="zh-CN" sz="800" kern="0">
                          <a:latin typeface="Calibri"/>
                          <a:ea typeface="宋体"/>
                          <a:cs typeface="宋体"/>
                        </a:rPr>
                        <a:t>助理研究员</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43">
                <a:tc>
                  <a:txBody>
                    <a:bodyPr/>
                    <a:lstStyle/>
                    <a:p>
                      <a:pPr algn="ctr">
                        <a:spcAft>
                          <a:spcPts val="0"/>
                        </a:spcAft>
                      </a:pPr>
                      <a:r>
                        <a:rPr lang="zh-CN" sz="800" kern="0">
                          <a:latin typeface="Calibri"/>
                          <a:ea typeface="宋体"/>
                          <a:cs typeface="宋体"/>
                        </a:rPr>
                        <a:t>江峰请</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上海市电力公司电力经济技术研究院</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dirty="0">
                          <a:latin typeface="Calibri"/>
                          <a:ea typeface="宋体"/>
                          <a:cs typeface="宋体"/>
                        </a:rPr>
                        <a:t>副院长</a:t>
                      </a:r>
                      <a:r>
                        <a:rPr lang="en-US" sz="800" kern="0" dirty="0">
                          <a:latin typeface="Calibri"/>
                          <a:ea typeface="宋体"/>
                          <a:cs typeface="宋体"/>
                        </a:rPr>
                        <a:t>/</a:t>
                      </a:r>
                      <a:r>
                        <a:rPr lang="zh-CN" sz="800" kern="0" dirty="0">
                          <a:latin typeface="Calibri"/>
                          <a:ea typeface="宋体"/>
                          <a:cs typeface="宋体"/>
                        </a:rPr>
                        <a:t>高工</a:t>
                      </a:r>
                      <a:endParaRPr lang="zh-CN" sz="800" kern="100" dirty="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许德龙</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上海三菱电梯有限公司制造本部</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dirty="0">
                          <a:latin typeface="Calibri"/>
                          <a:ea typeface="宋体"/>
                          <a:cs typeface="宋体"/>
                        </a:rPr>
                        <a:t>部长</a:t>
                      </a:r>
                      <a:r>
                        <a:rPr lang="en-US" sz="800" kern="0" dirty="0">
                          <a:latin typeface="Calibri"/>
                          <a:ea typeface="宋体"/>
                          <a:cs typeface="宋体"/>
                        </a:rPr>
                        <a:t>/</a:t>
                      </a:r>
                      <a:r>
                        <a:rPr lang="zh-CN" sz="800" kern="0" dirty="0">
                          <a:latin typeface="Calibri"/>
                          <a:ea typeface="宋体"/>
                          <a:cs typeface="宋体"/>
                        </a:rPr>
                        <a:t>高级经济师</a:t>
                      </a:r>
                      <a:endParaRPr lang="zh-CN" sz="800" kern="100" dirty="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43">
                <a:tc>
                  <a:txBody>
                    <a:bodyPr/>
                    <a:lstStyle/>
                    <a:p>
                      <a:pPr algn="ctr">
                        <a:spcAft>
                          <a:spcPts val="0"/>
                        </a:spcAft>
                      </a:pPr>
                      <a:r>
                        <a:rPr lang="zh-CN" sz="800" kern="0">
                          <a:latin typeface="Calibri"/>
                          <a:ea typeface="宋体"/>
                          <a:cs typeface="宋体"/>
                        </a:rPr>
                        <a:t>李伟建</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dirty="0">
                          <a:latin typeface="Calibri"/>
                          <a:ea typeface="宋体"/>
                          <a:cs typeface="宋体"/>
                        </a:rPr>
                        <a:t>上海国家问题研究院外交政策研究所</a:t>
                      </a:r>
                      <a:endParaRPr lang="zh-CN" sz="800" kern="100" dirty="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所长</a:t>
                      </a:r>
                      <a:r>
                        <a:rPr lang="en-US" sz="800" kern="0">
                          <a:latin typeface="Calibri"/>
                          <a:ea typeface="宋体"/>
                          <a:cs typeface="宋体"/>
                        </a:rPr>
                        <a:t>/</a:t>
                      </a:r>
                      <a:r>
                        <a:rPr lang="zh-CN" sz="800" kern="0">
                          <a:latin typeface="Calibri"/>
                          <a:ea typeface="宋体"/>
                          <a:cs typeface="宋体"/>
                        </a:rPr>
                        <a:t>研究员</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李红波</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华东理工大学</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800" kern="100" dirty="0">
                        <a:latin typeface="Calibri"/>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43">
                <a:tc>
                  <a:txBody>
                    <a:bodyPr/>
                    <a:lstStyle/>
                    <a:p>
                      <a:pPr algn="ctr">
                        <a:spcAft>
                          <a:spcPts val="0"/>
                        </a:spcAft>
                      </a:pPr>
                      <a:r>
                        <a:rPr lang="zh-CN" sz="800" kern="0">
                          <a:latin typeface="Calibri"/>
                          <a:ea typeface="宋体"/>
                          <a:cs typeface="宋体"/>
                        </a:rPr>
                        <a:t>李靖</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上海市中国工程院院士咨询与学术活动中心</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800" kern="100">
                        <a:latin typeface="Calibri"/>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吴喜平</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同济大学机械工程学院</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教授</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忻 雷</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上海创新国瑞新能源科技股份公司</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董事 总经理</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43">
                <a:tc>
                  <a:txBody>
                    <a:bodyPr/>
                    <a:lstStyle/>
                    <a:p>
                      <a:pPr algn="ctr">
                        <a:spcAft>
                          <a:spcPts val="0"/>
                        </a:spcAft>
                      </a:pPr>
                      <a:r>
                        <a:rPr lang="zh-CN" sz="800" kern="0">
                          <a:latin typeface="Calibri"/>
                          <a:ea typeface="宋体"/>
                          <a:cs typeface="宋体"/>
                        </a:rPr>
                        <a:t>宋</a:t>
                      </a:r>
                      <a:r>
                        <a:rPr lang="en-US" sz="800" kern="0">
                          <a:latin typeface="Calibri"/>
                          <a:ea typeface="宋体"/>
                          <a:cs typeface="宋体"/>
                        </a:rPr>
                        <a:t>  </a:t>
                      </a:r>
                      <a:r>
                        <a:rPr lang="zh-CN" sz="800" kern="0">
                          <a:latin typeface="Calibri"/>
                          <a:ea typeface="宋体"/>
                          <a:cs typeface="宋体"/>
                        </a:rPr>
                        <a:t>键</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上海申通地铁集团有限公司技术中心</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dirty="0">
                          <a:latin typeface="Calibri"/>
                          <a:ea typeface="宋体"/>
                          <a:cs typeface="宋体"/>
                        </a:rPr>
                        <a:t>副总经理</a:t>
                      </a:r>
                      <a:r>
                        <a:rPr lang="en-US" sz="800" kern="0" dirty="0">
                          <a:latin typeface="Calibri"/>
                          <a:ea typeface="宋体"/>
                          <a:cs typeface="宋体"/>
                        </a:rPr>
                        <a:t>/</a:t>
                      </a:r>
                      <a:r>
                        <a:rPr lang="zh-CN" sz="800" kern="0" dirty="0">
                          <a:latin typeface="Calibri"/>
                          <a:ea typeface="宋体"/>
                          <a:cs typeface="宋体"/>
                        </a:rPr>
                        <a:t>教授级高工</a:t>
                      </a:r>
                      <a:endParaRPr lang="zh-CN" sz="800" kern="100" dirty="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张学荣</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上海市浦东新区经济委员会</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处长</a:t>
                      </a:r>
                      <a:r>
                        <a:rPr lang="en-US" sz="800" kern="0">
                          <a:latin typeface="Calibri"/>
                          <a:ea typeface="宋体"/>
                          <a:cs typeface="宋体"/>
                        </a:rPr>
                        <a:t>/</a:t>
                      </a:r>
                      <a:r>
                        <a:rPr lang="zh-CN" sz="800" kern="0">
                          <a:latin typeface="Calibri"/>
                          <a:ea typeface="宋体"/>
                          <a:cs typeface="宋体"/>
                        </a:rPr>
                        <a:t>高级经济师</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陈 晖</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上海市科技情报所战略研究部</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主任</a:t>
                      </a:r>
                      <a:r>
                        <a:rPr lang="en-US" sz="800" kern="0">
                          <a:latin typeface="Calibri"/>
                          <a:ea typeface="宋体"/>
                          <a:cs typeface="宋体"/>
                        </a:rPr>
                        <a:t>/</a:t>
                      </a:r>
                      <a:r>
                        <a:rPr lang="zh-CN" sz="800" kern="0">
                          <a:latin typeface="Calibri"/>
                          <a:ea typeface="宋体"/>
                          <a:cs typeface="宋体"/>
                        </a:rPr>
                        <a:t>副研究员</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陈克生</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上海市城市规划设计研究院</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所长</a:t>
                      </a:r>
                      <a:r>
                        <a:rPr lang="en-US" sz="800" kern="0">
                          <a:latin typeface="Calibri"/>
                          <a:ea typeface="宋体"/>
                          <a:cs typeface="宋体"/>
                        </a:rPr>
                        <a:t>/</a:t>
                      </a:r>
                      <a:r>
                        <a:rPr lang="zh-CN" sz="800" kern="0">
                          <a:latin typeface="Calibri"/>
                          <a:ea typeface="宋体"/>
                          <a:cs typeface="宋体"/>
                        </a:rPr>
                        <a:t>工程师</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陈端雨</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上海发电设备成套设计研究院</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副总工程师</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43">
                <a:tc>
                  <a:txBody>
                    <a:bodyPr/>
                    <a:lstStyle/>
                    <a:p>
                      <a:pPr algn="ctr">
                        <a:spcAft>
                          <a:spcPts val="0"/>
                        </a:spcAft>
                      </a:pPr>
                      <a:r>
                        <a:rPr lang="zh-CN" sz="800" kern="0">
                          <a:latin typeface="Calibri"/>
                          <a:ea typeface="宋体"/>
                          <a:cs typeface="宋体"/>
                        </a:rPr>
                        <a:t>林明东</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上海燃气（集团）有限公司计划发展部</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经理</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周军</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上海市环保局污染防治处</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副处长</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周亚素</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东华大学环境学院</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副院长</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赵国靖</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上海申能新能源投资有限公司</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副总经理</a:t>
                      </a:r>
                      <a:r>
                        <a:rPr lang="en-US" sz="800" kern="0">
                          <a:latin typeface="Calibri"/>
                          <a:ea typeface="宋体"/>
                          <a:cs typeface="宋体"/>
                        </a:rPr>
                        <a:t>/</a:t>
                      </a:r>
                      <a:r>
                        <a:rPr lang="zh-CN" sz="800" kern="0">
                          <a:latin typeface="Calibri"/>
                          <a:ea typeface="宋体"/>
                          <a:cs typeface="宋体"/>
                        </a:rPr>
                        <a:t>工程师</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胡 静</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上海市环境科学研究院</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副主任</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贺志坚</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中船第</a:t>
                      </a:r>
                      <a:r>
                        <a:rPr lang="en-US" sz="800" kern="0">
                          <a:latin typeface="Calibri"/>
                          <a:ea typeface="宋体"/>
                          <a:cs typeface="宋体"/>
                        </a:rPr>
                        <a:t>711</a:t>
                      </a:r>
                      <a:r>
                        <a:rPr lang="zh-CN" sz="800" kern="0">
                          <a:latin typeface="Calibri"/>
                          <a:ea typeface="宋体"/>
                          <a:cs typeface="宋体"/>
                        </a:rPr>
                        <a:t>所</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副所长</a:t>
                      </a:r>
                      <a:r>
                        <a:rPr lang="en-US" sz="800" kern="0">
                          <a:latin typeface="Calibri"/>
                          <a:ea typeface="宋体"/>
                          <a:cs typeface="宋体"/>
                        </a:rPr>
                        <a:t>/</a:t>
                      </a:r>
                      <a:r>
                        <a:rPr lang="zh-CN" sz="800" kern="0">
                          <a:latin typeface="Calibri"/>
                          <a:ea typeface="宋体"/>
                          <a:cs typeface="宋体"/>
                        </a:rPr>
                        <a:t>研究员</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徐振兴</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dirty="0">
                          <a:latin typeface="Calibri"/>
                          <a:ea typeface="宋体"/>
                          <a:cs typeface="宋体"/>
                        </a:rPr>
                        <a:t>上海市质量技术监督局计量处</a:t>
                      </a:r>
                      <a:endParaRPr lang="zh-CN" sz="800" kern="100" dirty="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处长</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章明川</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上海交通大学热能工程研究所</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所长</a:t>
                      </a:r>
                      <a:r>
                        <a:rPr lang="en-US" sz="800" kern="0">
                          <a:latin typeface="Calibri"/>
                          <a:ea typeface="宋体"/>
                          <a:cs typeface="宋体"/>
                        </a:rPr>
                        <a:t>/</a:t>
                      </a:r>
                      <a:r>
                        <a:rPr lang="zh-CN" sz="800" kern="0">
                          <a:latin typeface="Calibri"/>
                          <a:ea typeface="宋体"/>
                          <a:cs typeface="宋体"/>
                        </a:rPr>
                        <a:t>教授</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章学来</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dirty="0">
                          <a:latin typeface="Calibri"/>
                          <a:ea typeface="宋体"/>
                          <a:cs typeface="宋体"/>
                        </a:rPr>
                        <a:t>上海海事大学</a:t>
                      </a:r>
                      <a:endParaRPr lang="zh-CN" sz="800" kern="100" dirty="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教授</a:t>
                      </a:r>
                      <a:r>
                        <a:rPr lang="en-US" sz="800" kern="0">
                          <a:latin typeface="Calibri"/>
                          <a:ea typeface="宋体"/>
                          <a:cs typeface="宋体"/>
                        </a:rPr>
                        <a:t>/</a:t>
                      </a:r>
                      <a:r>
                        <a:rPr lang="zh-CN" sz="800" kern="0">
                          <a:latin typeface="Calibri"/>
                          <a:ea typeface="宋体"/>
                          <a:cs typeface="宋体"/>
                        </a:rPr>
                        <a:t>教研室主任</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梁朝晖</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上海市社科院部门所</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副研究员</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43">
                <a:tc>
                  <a:txBody>
                    <a:bodyPr/>
                    <a:lstStyle/>
                    <a:p>
                      <a:pPr algn="ctr">
                        <a:spcAft>
                          <a:spcPts val="0"/>
                        </a:spcAft>
                      </a:pPr>
                      <a:r>
                        <a:rPr lang="zh-CN" sz="800" kern="0">
                          <a:latin typeface="Calibri"/>
                          <a:ea typeface="宋体"/>
                          <a:cs typeface="宋体"/>
                        </a:rPr>
                        <a:t>温兆银</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dirty="0">
                          <a:latin typeface="Calibri"/>
                          <a:ea typeface="宋体"/>
                          <a:cs typeface="宋体"/>
                        </a:rPr>
                        <a:t>中科院上海硅酸盐研究所能源材料研究中心</a:t>
                      </a:r>
                      <a:endParaRPr lang="zh-CN" sz="800" kern="100" dirty="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dirty="0">
                          <a:latin typeface="Calibri"/>
                          <a:ea typeface="宋体"/>
                          <a:cs typeface="宋体"/>
                        </a:rPr>
                        <a:t>主任</a:t>
                      </a:r>
                      <a:r>
                        <a:rPr lang="en-US" sz="800" kern="0" dirty="0">
                          <a:latin typeface="Calibri"/>
                          <a:ea typeface="宋体"/>
                          <a:cs typeface="宋体"/>
                        </a:rPr>
                        <a:t>/</a:t>
                      </a:r>
                      <a:r>
                        <a:rPr lang="zh-CN" sz="800" kern="0" dirty="0">
                          <a:latin typeface="Calibri"/>
                          <a:ea typeface="宋体"/>
                          <a:cs typeface="宋体"/>
                        </a:rPr>
                        <a:t>研究员</a:t>
                      </a:r>
                      <a:endParaRPr lang="zh-CN" sz="800" kern="100" dirty="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43">
                <a:tc>
                  <a:txBody>
                    <a:bodyPr/>
                    <a:lstStyle/>
                    <a:p>
                      <a:pPr algn="ctr">
                        <a:spcAft>
                          <a:spcPts val="0"/>
                        </a:spcAft>
                      </a:pPr>
                      <a:r>
                        <a:rPr lang="zh-CN" sz="800" kern="0">
                          <a:latin typeface="Calibri"/>
                          <a:ea typeface="宋体"/>
                          <a:cs typeface="宋体"/>
                        </a:rPr>
                        <a:t>谢海明</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dirty="0">
                          <a:latin typeface="Calibri"/>
                          <a:ea typeface="宋体"/>
                          <a:cs typeface="宋体"/>
                        </a:rPr>
                        <a:t>上海市张江高科技园区新能源技术有限公司</a:t>
                      </a:r>
                      <a:endParaRPr lang="zh-CN" sz="800" kern="100" dirty="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dirty="0">
                          <a:latin typeface="Calibri"/>
                          <a:ea typeface="宋体"/>
                          <a:cs typeface="宋体"/>
                        </a:rPr>
                        <a:t>副总工程师</a:t>
                      </a:r>
                      <a:r>
                        <a:rPr lang="en-US" sz="800" kern="0" dirty="0">
                          <a:latin typeface="Calibri"/>
                          <a:ea typeface="宋体"/>
                          <a:cs typeface="宋体"/>
                        </a:rPr>
                        <a:t>/</a:t>
                      </a:r>
                      <a:r>
                        <a:rPr lang="zh-CN" sz="800" kern="0" dirty="0">
                          <a:latin typeface="Calibri"/>
                          <a:ea typeface="宋体"/>
                          <a:cs typeface="宋体"/>
                        </a:rPr>
                        <a:t>高工</a:t>
                      </a:r>
                      <a:endParaRPr lang="zh-CN" sz="800" kern="100" dirty="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楼振飞</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上海市节能监察中心</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副主任</a:t>
                      </a:r>
                      <a:r>
                        <a:rPr lang="en-US" sz="800" kern="0">
                          <a:latin typeface="Calibri"/>
                          <a:ea typeface="宋体"/>
                          <a:cs typeface="宋体"/>
                        </a:rPr>
                        <a:t>/</a:t>
                      </a:r>
                      <a:r>
                        <a:rPr lang="zh-CN" sz="800" kern="0">
                          <a:latin typeface="Calibri"/>
                          <a:ea typeface="宋体"/>
                          <a:cs typeface="宋体"/>
                        </a:rPr>
                        <a:t>高工</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臧述升</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上海交通大学机动学院</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研究员</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潘卫国</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上海电力学院科研处</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校长助理</a:t>
                      </a:r>
                      <a:r>
                        <a:rPr lang="en-US" sz="800" kern="0">
                          <a:latin typeface="Calibri"/>
                          <a:ea typeface="宋体"/>
                          <a:cs typeface="宋体"/>
                        </a:rPr>
                        <a:t>/</a:t>
                      </a:r>
                      <a:r>
                        <a:rPr lang="zh-CN" sz="800" kern="0">
                          <a:latin typeface="Calibri"/>
                          <a:ea typeface="宋体"/>
                          <a:cs typeface="宋体"/>
                        </a:rPr>
                        <a:t>教授</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薛飞</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800" kern="100">
                        <a:latin typeface="Calibri"/>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0">
                          <a:latin typeface="Calibri"/>
                          <a:ea typeface="宋体"/>
                          <a:cs typeface="宋体"/>
                        </a:rPr>
                        <a:t>高工</a:t>
                      </a:r>
                      <a:endParaRPr lang="zh-CN" sz="800" kern="10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71">
                <a:tc>
                  <a:txBody>
                    <a:bodyPr/>
                    <a:lstStyle/>
                    <a:p>
                      <a:pPr algn="ctr">
                        <a:spcAft>
                          <a:spcPts val="0"/>
                        </a:spcAft>
                      </a:pPr>
                      <a:r>
                        <a:rPr lang="zh-CN" sz="800" kern="0">
                          <a:latin typeface="Calibri"/>
                          <a:ea typeface="宋体"/>
                          <a:cs typeface="宋体"/>
                        </a:rPr>
                        <a:t>魏玉剑</a:t>
                      </a:r>
                      <a:endParaRPr lang="zh-CN" sz="800" kern="100">
                        <a:latin typeface="Calibri"/>
                        <a:ea typeface="宋体"/>
                        <a:cs typeface="Times New Roman"/>
                      </a:endParaRPr>
                    </a:p>
                  </a:txBody>
                  <a:tcPr marL="10331" marR="10331"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CN" sz="800" kern="0" dirty="0">
                          <a:latin typeface="Calibri"/>
                          <a:ea typeface="宋体"/>
                          <a:cs typeface="宋体"/>
                        </a:rPr>
                        <a:t>上海市能效中心</a:t>
                      </a:r>
                      <a:endParaRPr lang="zh-CN" sz="800" kern="100" dirty="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CN" sz="800" kern="0" dirty="0">
                          <a:latin typeface="Calibri"/>
                          <a:ea typeface="宋体"/>
                          <a:cs typeface="宋体"/>
                        </a:rPr>
                        <a:t>副主任</a:t>
                      </a:r>
                      <a:r>
                        <a:rPr lang="en-US" sz="800" kern="0" dirty="0">
                          <a:latin typeface="Calibri"/>
                          <a:ea typeface="宋体"/>
                          <a:cs typeface="宋体"/>
                        </a:rPr>
                        <a:t>/</a:t>
                      </a:r>
                      <a:r>
                        <a:rPr lang="zh-CN" sz="800" kern="0" dirty="0">
                          <a:latin typeface="Calibri"/>
                          <a:ea typeface="宋体"/>
                          <a:cs typeface="宋体"/>
                        </a:rPr>
                        <a:t>高工</a:t>
                      </a:r>
                      <a:endParaRPr lang="zh-CN" sz="800" kern="100" dirty="0">
                        <a:latin typeface="Calibri"/>
                        <a:ea typeface="宋体"/>
                        <a:cs typeface="Times New Roman"/>
                      </a:endParaRPr>
                    </a:p>
                  </a:txBody>
                  <a:tcPr marL="10331" marR="10331"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8" name="矩形 27"/>
          <p:cNvSpPr/>
          <p:nvPr/>
        </p:nvSpPr>
        <p:spPr>
          <a:xfrm>
            <a:off x="3571876" y="238092"/>
            <a:ext cx="2877711" cy="307777"/>
          </a:xfrm>
          <a:prstGeom prst="rect">
            <a:avLst/>
          </a:prstGeom>
        </p:spPr>
        <p:txBody>
          <a:bodyPr wrap="none">
            <a:spAutoFit/>
          </a:bodyPr>
          <a:lstStyle/>
          <a:p>
            <a:r>
              <a:rPr lang="zh-CN" altLang="zh-CN" sz="1400" b="1" dirty="0" smtClean="0"/>
              <a:t>上海市能源研究会专委会主任名单</a:t>
            </a:r>
          </a:p>
        </p:txBody>
      </p:sp>
      <p:graphicFrame>
        <p:nvGraphicFramePr>
          <p:cNvPr id="39" name="表格 38"/>
          <p:cNvGraphicFramePr>
            <a:graphicFrameLocks noGrp="1"/>
          </p:cNvGraphicFramePr>
          <p:nvPr/>
        </p:nvGraphicFramePr>
        <p:xfrm>
          <a:off x="3429000" y="1881168"/>
          <a:ext cx="3286147" cy="3277365"/>
        </p:xfrm>
        <a:graphic>
          <a:graphicData uri="http://schemas.openxmlformats.org/drawingml/2006/table">
            <a:tbl>
              <a:tblPr/>
              <a:tblGrid>
                <a:gridCol w="1522849"/>
                <a:gridCol w="881649"/>
                <a:gridCol w="881649"/>
              </a:tblGrid>
              <a:tr h="252105">
                <a:tc>
                  <a:txBody>
                    <a:bodyPr/>
                    <a:lstStyle/>
                    <a:p>
                      <a:pPr algn="ctr">
                        <a:spcAft>
                          <a:spcPts val="0"/>
                        </a:spcAft>
                      </a:pPr>
                      <a:r>
                        <a:rPr lang="zh-CN" sz="800" b="1" kern="100" dirty="0">
                          <a:latin typeface="Times New Roman"/>
                          <a:ea typeface="宋体"/>
                          <a:cs typeface="Times New Roman"/>
                        </a:rPr>
                        <a:t>专委会</a:t>
                      </a:r>
                    </a:p>
                  </a:txBody>
                  <a:tcPr marL="59505" marR="59505" marT="826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b="1" kern="100">
                          <a:latin typeface="Times New Roman"/>
                          <a:ea typeface="宋体"/>
                          <a:cs typeface="Times New Roman"/>
                        </a:rPr>
                        <a:t>主任</a:t>
                      </a:r>
                    </a:p>
                  </a:txBody>
                  <a:tcPr marL="59505" marR="59505" marT="82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b="1" kern="100" dirty="0">
                          <a:latin typeface="Times New Roman"/>
                          <a:ea typeface="宋体"/>
                          <a:cs typeface="Times New Roman"/>
                        </a:rPr>
                        <a:t>职务</a:t>
                      </a:r>
                      <a:r>
                        <a:rPr lang="en-US" sz="800" b="1" kern="100" dirty="0">
                          <a:latin typeface="Times New Roman"/>
                          <a:ea typeface="宋体"/>
                          <a:cs typeface="Times New Roman"/>
                        </a:rPr>
                        <a:t>/</a:t>
                      </a:r>
                      <a:r>
                        <a:rPr lang="zh-CN" sz="800" b="1" kern="100" dirty="0">
                          <a:latin typeface="Times New Roman"/>
                          <a:ea typeface="宋体"/>
                          <a:cs typeface="Times New Roman"/>
                        </a:rPr>
                        <a:t>职称</a:t>
                      </a:r>
                    </a:p>
                  </a:txBody>
                  <a:tcPr marL="59505" marR="59505" marT="826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05">
                <a:tc>
                  <a:txBody>
                    <a:bodyPr/>
                    <a:lstStyle/>
                    <a:p>
                      <a:pPr algn="ctr">
                        <a:spcAft>
                          <a:spcPts val="0"/>
                        </a:spcAft>
                      </a:pPr>
                      <a:r>
                        <a:rPr lang="zh-CN" sz="800" kern="100" dirty="0">
                          <a:latin typeface="Times New Roman"/>
                          <a:ea typeface="宋体"/>
                          <a:cs typeface="Times New Roman"/>
                        </a:rPr>
                        <a:t>天然气专委会</a:t>
                      </a:r>
                    </a:p>
                  </a:txBody>
                  <a:tcPr marL="59505" marR="59505" marT="826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a:latin typeface="Times New Roman"/>
                          <a:ea typeface="宋体"/>
                          <a:cs typeface="Times New Roman"/>
                        </a:rPr>
                        <a:t>姚珉芳</a:t>
                      </a:r>
                    </a:p>
                  </a:txBody>
                  <a:tcPr marL="59505" marR="59505" marT="82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a:latin typeface="Times New Roman"/>
                          <a:ea typeface="宋体"/>
                          <a:cs typeface="Times New Roman"/>
                        </a:rPr>
                        <a:t>教授级高工</a:t>
                      </a:r>
                    </a:p>
                  </a:txBody>
                  <a:tcPr marL="59505" marR="59505" marT="826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05">
                <a:tc>
                  <a:txBody>
                    <a:bodyPr/>
                    <a:lstStyle/>
                    <a:p>
                      <a:pPr algn="ctr">
                        <a:spcAft>
                          <a:spcPts val="0"/>
                        </a:spcAft>
                      </a:pPr>
                      <a:r>
                        <a:rPr lang="zh-CN" sz="800" kern="100" dirty="0">
                          <a:latin typeface="Times New Roman"/>
                          <a:ea typeface="宋体"/>
                          <a:cs typeface="Times New Roman"/>
                        </a:rPr>
                        <a:t>建筑节能专委会</a:t>
                      </a:r>
                    </a:p>
                  </a:txBody>
                  <a:tcPr marL="59505" marR="59505" marT="826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a:latin typeface="Times New Roman"/>
                          <a:ea typeface="宋体"/>
                          <a:cs typeface="Times New Roman"/>
                        </a:rPr>
                        <a:t>吴喜平</a:t>
                      </a:r>
                    </a:p>
                  </a:txBody>
                  <a:tcPr marL="59505" marR="59505" marT="82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a:latin typeface="Times New Roman"/>
                          <a:ea typeface="宋体"/>
                          <a:cs typeface="Times New Roman"/>
                        </a:rPr>
                        <a:t>教授</a:t>
                      </a:r>
                    </a:p>
                  </a:txBody>
                  <a:tcPr marL="59505" marR="59505" marT="826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05">
                <a:tc>
                  <a:txBody>
                    <a:bodyPr/>
                    <a:lstStyle/>
                    <a:p>
                      <a:pPr algn="ctr">
                        <a:spcAft>
                          <a:spcPts val="0"/>
                        </a:spcAft>
                      </a:pPr>
                      <a:r>
                        <a:rPr lang="zh-CN" sz="800" kern="100" dirty="0">
                          <a:latin typeface="Times New Roman"/>
                          <a:ea typeface="宋体"/>
                          <a:cs typeface="Times New Roman"/>
                        </a:rPr>
                        <a:t>城市能源专委会</a:t>
                      </a:r>
                    </a:p>
                  </a:txBody>
                  <a:tcPr marL="59505" marR="59505" marT="826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dirty="0">
                          <a:latin typeface="Times New Roman"/>
                          <a:ea typeface="宋体"/>
                          <a:cs typeface="Times New Roman"/>
                        </a:rPr>
                        <a:t>马宪国</a:t>
                      </a:r>
                    </a:p>
                  </a:txBody>
                  <a:tcPr marL="59505" marR="59505" marT="82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a:latin typeface="Times New Roman"/>
                          <a:ea typeface="宋体"/>
                          <a:cs typeface="Times New Roman"/>
                        </a:rPr>
                        <a:t>教授</a:t>
                      </a:r>
                    </a:p>
                  </a:txBody>
                  <a:tcPr marL="59505" marR="59505" marT="826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05">
                <a:tc>
                  <a:txBody>
                    <a:bodyPr/>
                    <a:lstStyle/>
                    <a:p>
                      <a:pPr algn="ctr">
                        <a:spcAft>
                          <a:spcPts val="0"/>
                        </a:spcAft>
                      </a:pPr>
                      <a:r>
                        <a:rPr lang="zh-CN" sz="800" kern="100">
                          <a:latin typeface="Times New Roman"/>
                          <a:ea typeface="宋体"/>
                          <a:cs typeface="Times New Roman"/>
                        </a:rPr>
                        <a:t>绝热工程专委会</a:t>
                      </a:r>
                    </a:p>
                  </a:txBody>
                  <a:tcPr marL="59505" marR="59505" marT="826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dirty="0">
                          <a:latin typeface="Times New Roman"/>
                          <a:ea typeface="宋体"/>
                          <a:cs typeface="Times New Roman"/>
                        </a:rPr>
                        <a:t>蔡洲</a:t>
                      </a:r>
                    </a:p>
                  </a:txBody>
                  <a:tcPr marL="59505" marR="59505" marT="82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a:latin typeface="Times New Roman"/>
                          <a:ea typeface="宋体"/>
                          <a:cs typeface="Times New Roman"/>
                        </a:rPr>
                        <a:t>高工</a:t>
                      </a:r>
                    </a:p>
                  </a:txBody>
                  <a:tcPr marL="59505" marR="59505" marT="826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05">
                <a:tc>
                  <a:txBody>
                    <a:bodyPr/>
                    <a:lstStyle/>
                    <a:p>
                      <a:pPr algn="ctr">
                        <a:spcAft>
                          <a:spcPts val="0"/>
                        </a:spcAft>
                      </a:pPr>
                      <a:r>
                        <a:rPr lang="zh-CN" sz="800" kern="100">
                          <a:latin typeface="Times New Roman"/>
                          <a:ea typeface="宋体"/>
                          <a:cs typeface="Times New Roman"/>
                        </a:rPr>
                        <a:t>能源洁净技术专委会</a:t>
                      </a:r>
                    </a:p>
                  </a:txBody>
                  <a:tcPr marL="59505" marR="59505" marT="826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dirty="0">
                          <a:latin typeface="Times New Roman"/>
                          <a:ea typeface="宋体"/>
                          <a:cs typeface="Times New Roman"/>
                        </a:rPr>
                        <a:t>蔡小舒</a:t>
                      </a:r>
                    </a:p>
                  </a:txBody>
                  <a:tcPr marL="59505" marR="59505" marT="82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a:latin typeface="Times New Roman"/>
                          <a:ea typeface="宋体"/>
                          <a:cs typeface="Times New Roman"/>
                        </a:rPr>
                        <a:t>教授</a:t>
                      </a:r>
                    </a:p>
                  </a:txBody>
                  <a:tcPr marL="59505" marR="59505" marT="826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05">
                <a:tc>
                  <a:txBody>
                    <a:bodyPr/>
                    <a:lstStyle/>
                    <a:p>
                      <a:pPr algn="ctr">
                        <a:spcAft>
                          <a:spcPts val="0"/>
                        </a:spcAft>
                      </a:pPr>
                      <a:r>
                        <a:rPr lang="zh-CN" sz="800" kern="100">
                          <a:latin typeface="Times New Roman"/>
                          <a:ea typeface="宋体"/>
                          <a:cs typeface="Times New Roman"/>
                        </a:rPr>
                        <a:t>科普专委会</a:t>
                      </a:r>
                    </a:p>
                  </a:txBody>
                  <a:tcPr marL="59505" marR="59505" marT="826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dirty="0">
                          <a:latin typeface="Times New Roman"/>
                          <a:ea typeface="宋体"/>
                          <a:cs typeface="Times New Roman"/>
                        </a:rPr>
                        <a:t>王经</a:t>
                      </a:r>
                    </a:p>
                  </a:txBody>
                  <a:tcPr marL="59505" marR="59505" marT="82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a:latin typeface="Times New Roman"/>
                          <a:ea typeface="宋体"/>
                          <a:cs typeface="Times New Roman"/>
                        </a:rPr>
                        <a:t>教授</a:t>
                      </a:r>
                    </a:p>
                  </a:txBody>
                  <a:tcPr marL="59505" marR="59505" marT="826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05">
                <a:tc>
                  <a:txBody>
                    <a:bodyPr/>
                    <a:lstStyle/>
                    <a:p>
                      <a:pPr algn="ctr">
                        <a:spcAft>
                          <a:spcPts val="0"/>
                        </a:spcAft>
                      </a:pPr>
                      <a:r>
                        <a:rPr lang="zh-CN" sz="800" kern="100">
                          <a:latin typeface="Times New Roman"/>
                          <a:ea typeface="宋体"/>
                          <a:cs typeface="Times New Roman"/>
                        </a:rPr>
                        <a:t>能源经济专委会</a:t>
                      </a:r>
                    </a:p>
                  </a:txBody>
                  <a:tcPr marL="59505" marR="59505" marT="826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dirty="0">
                          <a:latin typeface="Times New Roman"/>
                          <a:ea typeface="宋体"/>
                          <a:cs typeface="Times New Roman"/>
                        </a:rPr>
                        <a:t>吴力波</a:t>
                      </a:r>
                    </a:p>
                  </a:txBody>
                  <a:tcPr marL="59505" marR="59505" marT="82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a:latin typeface="Times New Roman"/>
                          <a:ea typeface="宋体"/>
                          <a:cs typeface="Times New Roman"/>
                        </a:rPr>
                        <a:t>教授</a:t>
                      </a:r>
                    </a:p>
                  </a:txBody>
                  <a:tcPr marL="59505" marR="59505" marT="826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05">
                <a:tc>
                  <a:txBody>
                    <a:bodyPr/>
                    <a:lstStyle/>
                    <a:p>
                      <a:pPr algn="ctr">
                        <a:spcAft>
                          <a:spcPts val="0"/>
                        </a:spcAft>
                      </a:pPr>
                      <a:r>
                        <a:rPr lang="zh-CN" sz="800" kern="100">
                          <a:latin typeface="Times New Roman"/>
                          <a:ea typeface="宋体"/>
                          <a:cs typeface="Times New Roman"/>
                        </a:rPr>
                        <a:t>企业能源管理专委会</a:t>
                      </a:r>
                    </a:p>
                  </a:txBody>
                  <a:tcPr marL="59505" marR="59505" marT="826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dirty="0">
                          <a:latin typeface="Times New Roman"/>
                          <a:ea typeface="宋体"/>
                          <a:cs typeface="Times New Roman"/>
                        </a:rPr>
                        <a:t>于立军</a:t>
                      </a:r>
                    </a:p>
                  </a:txBody>
                  <a:tcPr marL="59505" marR="59505" marT="82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a:latin typeface="Times New Roman"/>
                          <a:ea typeface="宋体"/>
                          <a:cs typeface="Times New Roman"/>
                        </a:rPr>
                        <a:t>教授</a:t>
                      </a:r>
                    </a:p>
                  </a:txBody>
                  <a:tcPr marL="59505" marR="59505" marT="826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05">
                <a:tc>
                  <a:txBody>
                    <a:bodyPr/>
                    <a:lstStyle/>
                    <a:p>
                      <a:pPr algn="ctr">
                        <a:spcAft>
                          <a:spcPts val="0"/>
                        </a:spcAft>
                      </a:pPr>
                      <a:r>
                        <a:rPr lang="zh-CN" sz="800" kern="100">
                          <a:latin typeface="Times New Roman"/>
                          <a:ea typeface="宋体"/>
                          <a:cs typeface="Times New Roman"/>
                        </a:rPr>
                        <a:t>工业锅炉与窑炉专委会</a:t>
                      </a:r>
                    </a:p>
                  </a:txBody>
                  <a:tcPr marL="59505" marR="59505" marT="826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dirty="0">
                          <a:latin typeface="Times New Roman"/>
                          <a:ea typeface="宋体"/>
                          <a:cs typeface="Times New Roman"/>
                        </a:rPr>
                        <a:t>谢仲华</a:t>
                      </a:r>
                    </a:p>
                  </a:txBody>
                  <a:tcPr marL="59505" marR="59505" marT="82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a:latin typeface="Times New Roman"/>
                          <a:ea typeface="宋体"/>
                          <a:cs typeface="Times New Roman"/>
                        </a:rPr>
                        <a:t>教授级高工</a:t>
                      </a:r>
                    </a:p>
                  </a:txBody>
                  <a:tcPr marL="59505" marR="59505" marT="826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05">
                <a:tc>
                  <a:txBody>
                    <a:bodyPr/>
                    <a:lstStyle/>
                    <a:p>
                      <a:pPr algn="ctr">
                        <a:spcAft>
                          <a:spcPts val="0"/>
                        </a:spcAft>
                      </a:pPr>
                      <a:r>
                        <a:rPr lang="zh-CN" sz="800" kern="100" dirty="0">
                          <a:latin typeface="Times New Roman"/>
                          <a:ea typeface="宋体"/>
                          <a:cs typeface="Times New Roman"/>
                        </a:rPr>
                        <a:t>电力专委会</a:t>
                      </a:r>
                    </a:p>
                  </a:txBody>
                  <a:tcPr marL="59505" marR="59505" marT="826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dirty="0">
                          <a:latin typeface="Times New Roman"/>
                          <a:ea typeface="宋体"/>
                          <a:cs typeface="Times New Roman"/>
                        </a:rPr>
                        <a:t>胥传普</a:t>
                      </a:r>
                    </a:p>
                  </a:txBody>
                  <a:tcPr marL="59505" marR="59505" marT="82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dirty="0">
                          <a:latin typeface="Times New Roman"/>
                          <a:ea typeface="宋体"/>
                          <a:cs typeface="Times New Roman"/>
                        </a:rPr>
                        <a:t>教授级高工</a:t>
                      </a:r>
                    </a:p>
                  </a:txBody>
                  <a:tcPr marL="59505" marR="59505" marT="826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05">
                <a:tc>
                  <a:txBody>
                    <a:bodyPr/>
                    <a:lstStyle/>
                    <a:p>
                      <a:pPr algn="ctr">
                        <a:spcAft>
                          <a:spcPts val="0"/>
                        </a:spcAft>
                      </a:pPr>
                      <a:r>
                        <a:rPr lang="zh-CN" sz="800" kern="100" dirty="0">
                          <a:latin typeface="Times New Roman"/>
                          <a:ea typeface="宋体"/>
                          <a:cs typeface="Times New Roman"/>
                        </a:rPr>
                        <a:t>新能源（原区域供能专委会）专委会</a:t>
                      </a:r>
                    </a:p>
                  </a:txBody>
                  <a:tcPr marL="59505" marR="59505" marT="826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a:latin typeface="Times New Roman"/>
                          <a:ea typeface="宋体"/>
                          <a:cs typeface="Times New Roman"/>
                        </a:rPr>
                        <a:t>章学来</a:t>
                      </a:r>
                    </a:p>
                  </a:txBody>
                  <a:tcPr marL="59505" marR="59505" marT="82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800" kern="100" dirty="0">
                          <a:latin typeface="Times New Roman"/>
                          <a:ea typeface="宋体"/>
                          <a:cs typeface="Times New Roman"/>
                        </a:rPr>
                        <a:t>教授</a:t>
                      </a:r>
                    </a:p>
                  </a:txBody>
                  <a:tcPr marL="59505" marR="59505" marT="826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05">
                <a:tc>
                  <a:txBody>
                    <a:bodyPr/>
                    <a:lstStyle/>
                    <a:p>
                      <a:pPr algn="ctr">
                        <a:spcAft>
                          <a:spcPts val="0"/>
                        </a:spcAft>
                      </a:pPr>
                      <a:r>
                        <a:rPr lang="zh-CN" sz="800" kern="100" dirty="0">
                          <a:latin typeface="Times New Roman"/>
                          <a:ea typeface="宋体"/>
                          <a:cs typeface="Times New Roman"/>
                        </a:rPr>
                        <a:t>核工程专委会</a:t>
                      </a:r>
                    </a:p>
                  </a:txBody>
                  <a:tcPr marL="59505" marR="59505" marT="826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CN" sz="800" kern="100">
                          <a:latin typeface="Times New Roman"/>
                          <a:ea typeface="宋体"/>
                          <a:cs typeface="Times New Roman"/>
                        </a:rPr>
                        <a:t>王德忠</a:t>
                      </a:r>
                    </a:p>
                  </a:txBody>
                  <a:tcPr marL="59505" marR="59505" marT="82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zh-CN" sz="800" kern="100" dirty="0">
                          <a:latin typeface="Times New Roman"/>
                          <a:ea typeface="宋体"/>
                          <a:cs typeface="Times New Roman"/>
                        </a:rPr>
                        <a:t>教授</a:t>
                      </a:r>
                    </a:p>
                  </a:txBody>
                  <a:tcPr marL="59505" marR="59505" marT="826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40" name="矩形 39"/>
          <p:cNvSpPr/>
          <p:nvPr/>
        </p:nvSpPr>
        <p:spPr>
          <a:xfrm>
            <a:off x="3357585" y="523844"/>
            <a:ext cx="3395639" cy="1338828"/>
          </a:xfrm>
          <a:prstGeom prst="rect">
            <a:avLst/>
          </a:prstGeom>
        </p:spPr>
        <p:txBody>
          <a:bodyPr wrap="square">
            <a:spAutoFit/>
          </a:bodyPr>
          <a:lstStyle/>
          <a:p>
            <a:pPr algn="just"/>
            <a:r>
              <a:rPr lang="en-US" altLang="zh-CN" sz="1100" dirty="0" smtClean="0"/>
              <a:t>         </a:t>
            </a:r>
            <a:r>
              <a:rPr lang="zh-CN" altLang="zh-CN" sz="1000" dirty="0" smtClean="0"/>
              <a:t>学会简介</a:t>
            </a:r>
            <a:r>
              <a:rPr lang="en-US" altLang="zh-CN" sz="1000" dirty="0" smtClean="0"/>
              <a:t>: </a:t>
            </a:r>
            <a:r>
              <a:rPr lang="zh-CN" altLang="zh-CN" sz="1000" dirty="0" smtClean="0"/>
              <a:t>上海市能源研究会成立于</a:t>
            </a:r>
            <a:r>
              <a:rPr lang="en-US" altLang="zh-CN" sz="1000" dirty="0" smtClean="0"/>
              <a:t>1980</a:t>
            </a:r>
            <a:r>
              <a:rPr lang="zh-CN" altLang="zh-CN" sz="1000" dirty="0" smtClean="0"/>
              <a:t>年。英文名称是</a:t>
            </a:r>
            <a:r>
              <a:rPr lang="en-US" altLang="zh-CN" sz="1000" dirty="0" smtClean="0"/>
              <a:t>Shanghai Energy Research Society </a:t>
            </a:r>
            <a:r>
              <a:rPr lang="zh-CN" altLang="zh-CN" sz="1000" dirty="0" smtClean="0"/>
              <a:t>，缩写</a:t>
            </a:r>
            <a:r>
              <a:rPr lang="en-US" altLang="zh-CN" sz="1000" dirty="0" smtClean="0"/>
              <a:t>SERS</a:t>
            </a:r>
            <a:r>
              <a:rPr lang="zh-CN" altLang="zh-CN" sz="1000" dirty="0" smtClean="0"/>
              <a:t>。</a:t>
            </a:r>
          </a:p>
          <a:p>
            <a:pPr algn="just"/>
            <a:r>
              <a:rPr lang="en-US" altLang="zh-CN" sz="1000" dirty="0" smtClean="0"/>
              <a:t>        </a:t>
            </a:r>
            <a:r>
              <a:rPr lang="zh-CN" altLang="zh-CN" sz="1000" dirty="0" smtClean="0"/>
              <a:t>上海市能源研究会由上海市能源科技、管理工作者自愿组成的学术性、科普性的社会团体，是党和政府联系广大能源科技、管理工作者的桥梁和纽带，是发展能源科学技术事业的非赢利性社会团体。</a:t>
            </a:r>
          </a:p>
          <a:p>
            <a:pPr algn="just"/>
            <a:r>
              <a:rPr lang="en-US" altLang="zh-CN" sz="1000" dirty="0" smtClean="0"/>
              <a:t>        </a:t>
            </a:r>
            <a:r>
              <a:rPr lang="zh-CN" altLang="zh-CN" sz="1000" dirty="0" smtClean="0"/>
              <a:t>本届理事会于</a:t>
            </a:r>
            <a:r>
              <a:rPr lang="en-US" altLang="zh-CN" sz="1000" dirty="0" smtClean="0"/>
              <a:t>2013</a:t>
            </a:r>
            <a:r>
              <a:rPr lang="zh-CN" altLang="zh-CN" sz="1000" dirty="0" smtClean="0"/>
              <a:t>年</a:t>
            </a:r>
            <a:r>
              <a:rPr lang="en-US" altLang="zh-CN" sz="1000" dirty="0" smtClean="0"/>
              <a:t>6</a:t>
            </a:r>
            <a:r>
              <a:rPr lang="zh-CN" altLang="zh-CN" sz="1000" dirty="0" smtClean="0"/>
              <a:t>月换届。</a:t>
            </a:r>
            <a:r>
              <a:rPr lang="zh-CN" altLang="en-US" sz="1000" dirty="0" smtClean="0"/>
              <a:t>新一届理事会及专委会人员名单如表所示。</a:t>
            </a:r>
            <a:endParaRPr lang="zh-CN" altLang="zh-CN" sz="1000" dirty="0">
              <a:latin typeface="微软雅黑" pitchFamily="34" charset="-122"/>
              <a:ea typeface="微软雅黑" pitchFamily="34" charset="-122"/>
              <a:cs typeface="Arial" pitchFamily="34" charset="0"/>
            </a:endParaRPr>
          </a:p>
        </p:txBody>
      </p:sp>
      <p:sp>
        <p:nvSpPr>
          <p:cNvPr id="12" name="TextBox 11"/>
          <p:cNvSpPr txBox="1"/>
          <p:nvPr/>
        </p:nvSpPr>
        <p:spPr>
          <a:xfrm>
            <a:off x="3429000" y="8453462"/>
            <a:ext cx="3286148" cy="1077218"/>
          </a:xfrm>
          <a:custGeom>
            <a:avLst/>
            <a:gdLst>
              <a:gd name="connsiteX0" fmla="*/ 0 w 1857388"/>
              <a:gd name="connsiteY0" fmla="*/ 0 h 1938992"/>
              <a:gd name="connsiteX1" fmla="*/ 1857388 w 1857388"/>
              <a:gd name="connsiteY1" fmla="*/ 0 h 1938992"/>
              <a:gd name="connsiteX2" fmla="*/ 1857388 w 1857388"/>
              <a:gd name="connsiteY2" fmla="*/ 1938992 h 1938992"/>
              <a:gd name="connsiteX3" fmla="*/ 0 w 1857388"/>
              <a:gd name="connsiteY3" fmla="*/ 1938992 h 1938992"/>
              <a:gd name="connsiteX4" fmla="*/ 0 w 1857388"/>
              <a:gd name="connsiteY4" fmla="*/ 0 h 1938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8" h="1938992">
                <a:moveTo>
                  <a:pt x="0" y="0"/>
                </a:moveTo>
                <a:lnTo>
                  <a:pt x="1857388" y="0"/>
                </a:lnTo>
                <a:lnTo>
                  <a:pt x="1857388" y="1938992"/>
                </a:lnTo>
                <a:lnTo>
                  <a:pt x="0" y="1938992"/>
                </a:lnTo>
                <a:lnTo>
                  <a:pt x="0" y="0"/>
                </a:lnTo>
                <a:close/>
              </a:path>
            </a:pathLst>
          </a:custGeom>
          <a:noFill/>
          <a:ln>
            <a:solidFill>
              <a:schemeClr val="tx1"/>
            </a:solidFill>
            <a:prstDash val="sysDash"/>
          </a:ln>
        </p:spPr>
        <p:txBody>
          <a:bodyPr wrap="square" rtlCol="0">
            <a:spAutoFit/>
          </a:bodyPr>
          <a:lstStyle/>
          <a:p>
            <a:r>
              <a:rPr lang="zh-CN" altLang="zh-CN" sz="800" dirty="0" smtClean="0"/>
              <a:t>编委会主任：黄震；</a:t>
            </a:r>
          </a:p>
          <a:p>
            <a:r>
              <a:rPr lang="zh-CN" altLang="zh-CN" sz="800" dirty="0" smtClean="0"/>
              <a:t>副主任：王经、章树荣、潘新；</a:t>
            </a:r>
          </a:p>
          <a:p>
            <a:r>
              <a:rPr lang="zh-CN" altLang="zh-CN" sz="800" dirty="0" smtClean="0"/>
              <a:t>执行编辑：郝存；</a:t>
            </a:r>
          </a:p>
          <a:p>
            <a:r>
              <a:rPr lang="zh-CN" altLang="zh-CN" sz="800" dirty="0" smtClean="0"/>
              <a:t>编辑：胡静、牛刚、任庚坡、刘惠萍、贾志海、洪春华、方树、蔡子明、陈晖、王德忠</a:t>
            </a:r>
            <a:r>
              <a:rPr lang="zh-CN" altLang="en-US" sz="800" dirty="0" smtClean="0"/>
              <a:t>、朱汉雄</a:t>
            </a:r>
            <a:endParaRPr lang="zh-CN" altLang="zh-CN" sz="800" dirty="0" smtClean="0"/>
          </a:p>
          <a:p>
            <a:pPr algn="just"/>
            <a:r>
              <a:rPr lang="zh-CN" altLang="en-US" sz="800" dirty="0" smtClean="0"/>
              <a:t>编辑部地址：上海闵行区东川路</a:t>
            </a:r>
            <a:r>
              <a:rPr lang="en-US" altLang="zh-CN" sz="800" dirty="0" smtClean="0"/>
              <a:t>800</a:t>
            </a:r>
            <a:r>
              <a:rPr lang="zh-CN" altLang="en-US" sz="800" dirty="0" smtClean="0"/>
              <a:t>号能源研究院</a:t>
            </a:r>
            <a:r>
              <a:rPr lang="en-US" altLang="zh-CN" sz="800" dirty="0" smtClean="0"/>
              <a:t>206</a:t>
            </a:r>
            <a:r>
              <a:rPr lang="zh-CN" altLang="en-US" sz="800" dirty="0" smtClean="0"/>
              <a:t>室</a:t>
            </a:r>
            <a:endParaRPr lang="en-US" altLang="zh-CN" sz="800" dirty="0" smtClean="0"/>
          </a:p>
          <a:p>
            <a:pPr algn="just"/>
            <a:r>
              <a:rPr lang="zh-CN" altLang="en-US" sz="800" dirty="0" smtClean="0"/>
              <a:t>邮编：</a:t>
            </a:r>
            <a:r>
              <a:rPr lang="en-US" altLang="zh-CN" sz="800" dirty="0" smtClean="0"/>
              <a:t>200240</a:t>
            </a:r>
          </a:p>
          <a:p>
            <a:pPr algn="just"/>
            <a:r>
              <a:rPr lang="zh-CN" altLang="en-US" sz="800" dirty="0" smtClean="0"/>
              <a:t>电话：</a:t>
            </a:r>
            <a:r>
              <a:rPr lang="en-US" altLang="zh-CN" sz="800" dirty="0" smtClean="0"/>
              <a:t>021-34204310</a:t>
            </a:r>
            <a:endParaRPr lang="zh-CN" altLang="en-US" sz="800" dirty="0"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Fan</Template>
  <TotalTime>457</TotalTime>
  <Words>3196</Words>
  <Application>Microsoft Office PowerPoint</Application>
  <PresentationFormat>A4 纸张(210x297 毫米)</PresentationFormat>
  <Paragraphs>355</Paragraphs>
  <Slides>4</Slides>
  <Notes>0</Notes>
  <HiddenSlides>0</HiddenSlides>
  <MMClips>0</MMClips>
  <ScaleCrop>false</ScaleCrop>
  <HeadingPairs>
    <vt:vector size="4" baseType="variant">
      <vt:variant>
        <vt:lpstr>主题</vt:lpstr>
      </vt:variant>
      <vt:variant>
        <vt:i4>1</vt:i4>
      </vt:variant>
      <vt:variant>
        <vt:lpstr>幻灯片标题</vt:lpstr>
      </vt:variant>
      <vt:variant>
        <vt:i4>4</vt:i4>
      </vt:variant>
    </vt:vector>
  </HeadingPairs>
  <TitlesOfParts>
    <vt:vector size="5" baseType="lpstr">
      <vt:lpstr>暗香扑面</vt:lpstr>
      <vt:lpstr>幻灯片 1</vt:lpstr>
      <vt:lpstr>幻灯片 2</vt:lpstr>
      <vt:lpstr>幻灯片 3</vt:lpstr>
      <vt:lpstr>幻灯片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123</cp:lastModifiedBy>
  <cp:revision>99</cp:revision>
  <dcterms:created xsi:type="dcterms:W3CDTF">2014-09-19T06:46:47Z</dcterms:created>
  <dcterms:modified xsi:type="dcterms:W3CDTF">2014-12-26T08:37:19Z</dcterms:modified>
</cp:coreProperties>
</file>