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1" r:id="rId5"/>
  </p:sldIdLst>
  <p:sldSz cx="6858000" cy="9906000" type="A4"/>
  <p:notesSz cx="6858000" cy="9144000"/>
  <p:defaultTextStyle>
    <a:defPPr>
      <a:defRPr lang="zh-CN"/>
    </a:defPPr>
    <a:lvl1pPr marL="0" algn="l" defTabSz="957800" rtl="0" eaLnBrk="1" latinLnBrk="0" hangingPunct="1">
      <a:defRPr sz="1900" kern="1200">
        <a:solidFill>
          <a:schemeClr val="tx1"/>
        </a:solidFill>
        <a:latin typeface="+mn-lt"/>
        <a:ea typeface="+mn-ea"/>
        <a:cs typeface="+mn-cs"/>
      </a:defRPr>
    </a:lvl1pPr>
    <a:lvl2pPr marL="478899" algn="l" defTabSz="957800" rtl="0" eaLnBrk="1" latinLnBrk="0" hangingPunct="1">
      <a:defRPr sz="1900" kern="1200">
        <a:solidFill>
          <a:schemeClr val="tx1"/>
        </a:solidFill>
        <a:latin typeface="+mn-lt"/>
        <a:ea typeface="+mn-ea"/>
        <a:cs typeface="+mn-cs"/>
      </a:defRPr>
    </a:lvl2pPr>
    <a:lvl3pPr marL="957800" algn="l" defTabSz="957800" rtl="0" eaLnBrk="1" latinLnBrk="0" hangingPunct="1">
      <a:defRPr sz="1900" kern="1200">
        <a:solidFill>
          <a:schemeClr val="tx1"/>
        </a:solidFill>
        <a:latin typeface="+mn-lt"/>
        <a:ea typeface="+mn-ea"/>
        <a:cs typeface="+mn-cs"/>
      </a:defRPr>
    </a:lvl3pPr>
    <a:lvl4pPr marL="1436699" algn="l" defTabSz="957800" rtl="0" eaLnBrk="1" latinLnBrk="0" hangingPunct="1">
      <a:defRPr sz="1900" kern="1200">
        <a:solidFill>
          <a:schemeClr val="tx1"/>
        </a:solidFill>
        <a:latin typeface="+mn-lt"/>
        <a:ea typeface="+mn-ea"/>
        <a:cs typeface="+mn-cs"/>
      </a:defRPr>
    </a:lvl4pPr>
    <a:lvl5pPr marL="1915599" algn="l" defTabSz="957800" rtl="0" eaLnBrk="1" latinLnBrk="0" hangingPunct="1">
      <a:defRPr sz="1900" kern="1200">
        <a:solidFill>
          <a:schemeClr val="tx1"/>
        </a:solidFill>
        <a:latin typeface="+mn-lt"/>
        <a:ea typeface="+mn-ea"/>
        <a:cs typeface="+mn-cs"/>
      </a:defRPr>
    </a:lvl5pPr>
    <a:lvl6pPr marL="2394498" algn="l" defTabSz="957800" rtl="0" eaLnBrk="1" latinLnBrk="0" hangingPunct="1">
      <a:defRPr sz="1900" kern="1200">
        <a:solidFill>
          <a:schemeClr val="tx1"/>
        </a:solidFill>
        <a:latin typeface="+mn-lt"/>
        <a:ea typeface="+mn-ea"/>
        <a:cs typeface="+mn-cs"/>
      </a:defRPr>
    </a:lvl6pPr>
    <a:lvl7pPr marL="2873399" algn="l" defTabSz="957800" rtl="0" eaLnBrk="1" latinLnBrk="0" hangingPunct="1">
      <a:defRPr sz="1900" kern="1200">
        <a:solidFill>
          <a:schemeClr val="tx1"/>
        </a:solidFill>
        <a:latin typeface="+mn-lt"/>
        <a:ea typeface="+mn-ea"/>
        <a:cs typeface="+mn-cs"/>
      </a:defRPr>
    </a:lvl7pPr>
    <a:lvl8pPr marL="3352298" algn="l" defTabSz="957800" rtl="0" eaLnBrk="1" latinLnBrk="0" hangingPunct="1">
      <a:defRPr sz="1900" kern="1200">
        <a:solidFill>
          <a:schemeClr val="tx1"/>
        </a:solidFill>
        <a:latin typeface="+mn-lt"/>
        <a:ea typeface="+mn-ea"/>
        <a:cs typeface="+mn-cs"/>
      </a:defRPr>
    </a:lvl8pPr>
    <a:lvl9pPr marL="3831198" algn="l" defTabSz="957800"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760" y="1644"/>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514350" y="4617435"/>
            <a:ext cx="58293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514350" y="2421468"/>
            <a:ext cx="5829300" cy="2221969"/>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028700" y="4643436"/>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1404" y="396699"/>
            <a:ext cx="1103696" cy="8683830"/>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342900" y="396699"/>
            <a:ext cx="5014926" cy="868383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54864" y="9245600"/>
            <a:ext cx="2400300" cy="409933"/>
          </a:xfrm>
        </p:spPr>
        <p:txBody>
          <a:bodyPr/>
          <a:lstStyle/>
          <a:p>
            <a:fld id="{530820CF-B880-4189-942D-D702A7CBA730}" type="datetimeFigureOut">
              <a:rPr lang="zh-CN" altLang="en-US" smtClean="0"/>
              <a:pPr/>
              <a:t>2014/12/29</a:t>
            </a:fld>
            <a:endParaRPr lang="zh-CN" altLang="en-US"/>
          </a:p>
        </p:txBody>
      </p:sp>
      <p:sp>
        <p:nvSpPr>
          <p:cNvPr id="5" name="页脚占位符 4"/>
          <p:cNvSpPr>
            <a:spLocks noGrp="1"/>
          </p:cNvSpPr>
          <p:nvPr>
            <p:ph type="ftr" sz="quarter" idx="11"/>
          </p:nvPr>
        </p:nvSpPr>
        <p:spPr>
          <a:xfrm>
            <a:off x="3998214" y="9245600"/>
            <a:ext cx="2800350" cy="409933"/>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514350" y="4540247"/>
            <a:ext cx="58293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541735" y="4540248"/>
            <a:ext cx="5829300" cy="1967442"/>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41735" y="2373311"/>
            <a:ext cx="5829300" cy="216693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42900" y="2217385"/>
            <a:ext cx="303014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3483769" y="2217385"/>
            <a:ext cx="303133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2014/12/29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2014/12/29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2014/12/29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089538" y="1521789"/>
            <a:ext cx="44280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089538" y="330200"/>
            <a:ext cx="4425564" cy="1217589"/>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089537" y="1650977"/>
            <a:ext cx="4425563" cy="7429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342904" y="1650977"/>
            <a:ext cx="1693056" cy="742955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00050" y="440267"/>
            <a:ext cx="4800600" cy="9906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526164" y="1651000"/>
            <a:ext cx="5417436" cy="5749137"/>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1771650" y="7814734"/>
            <a:ext cx="4243416" cy="1162578"/>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9646000"/>
            <a:ext cx="6858000" cy="26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342900" y="396699"/>
            <a:ext cx="6172200" cy="1651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42900" y="2311400"/>
            <a:ext cx="6172200" cy="6769129"/>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57150" y="9245600"/>
            <a:ext cx="2400300" cy="409933"/>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pPr/>
              <a:t>2014/12/29</a:t>
            </a:fld>
            <a:endParaRPr lang="zh-CN" altLang="en-US"/>
          </a:p>
        </p:txBody>
      </p:sp>
      <p:sp>
        <p:nvSpPr>
          <p:cNvPr id="5" name="页脚占位符 4"/>
          <p:cNvSpPr>
            <a:spLocks noGrp="1"/>
          </p:cNvSpPr>
          <p:nvPr>
            <p:ph type="ftr" sz="quarter" idx="3"/>
          </p:nvPr>
        </p:nvSpPr>
        <p:spPr>
          <a:xfrm>
            <a:off x="4000500" y="9245600"/>
            <a:ext cx="2800350" cy="409933"/>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3086100" y="9245600"/>
            <a:ext cx="685800" cy="409448"/>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pPr/>
              <a:t>‹#›</a:t>
            </a:fld>
            <a:endParaRPr lang="zh-CN" altLang="en-US"/>
          </a:p>
        </p:txBody>
      </p:sp>
      <p:sp>
        <p:nvSpPr>
          <p:cNvPr id="8" name="矩形 7"/>
          <p:cNvSpPr/>
          <p:nvPr/>
        </p:nvSpPr>
        <p:spPr>
          <a:xfrm>
            <a:off x="0" y="0"/>
            <a:ext cx="6858000" cy="156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238092"/>
            <a:ext cx="2786082" cy="1073395"/>
          </a:xfrm>
          <a:prstGeom prst="rect">
            <a:avLst/>
          </a:prstGeom>
          <a:ln/>
        </p:spPr>
        <p:style>
          <a:lnRef idx="3">
            <a:schemeClr val="lt1"/>
          </a:lnRef>
          <a:fillRef idx="1">
            <a:schemeClr val="accent1"/>
          </a:fillRef>
          <a:effectRef idx="1">
            <a:schemeClr val="accent1"/>
          </a:effectRef>
          <a:fontRef idx="minor">
            <a:schemeClr val="lt1"/>
          </a:fontRef>
        </p:style>
        <p:txBody>
          <a:bodyPr wrap="square" lIns="87654" tIns="43827" rIns="87654" bIns="43827" rtlCol="0">
            <a:spAutoFit/>
          </a:bodyPr>
          <a:lstStyle/>
          <a:p>
            <a:pPr algn="ctr"/>
            <a:r>
              <a:rPr lang="zh-CN" altLang="zh-CN" sz="2000" b="1" dirty="0" smtClean="0">
                <a:latin typeface="华文彩云" pitchFamily="2" charset="-122"/>
                <a:ea typeface="华文彩云" pitchFamily="2" charset="-122"/>
              </a:rPr>
              <a:t>《上海能源信息报》</a:t>
            </a:r>
          </a:p>
          <a:p>
            <a:pPr algn="ctr"/>
            <a:r>
              <a:rPr lang="en-US" altLang="zh-CN" sz="1200" b="1" dirty="0" smtClean="0">
                <a:latin typeface="Arial" pitchFamily="34" charset="0"/>
                <a:cs typeface="Arial" pitchFamily="34" charset="0"/>
              </a:rPr>
              <a:t>ENERGY INFORMATION</a:t>
            </a:r>
            <a:endParaRPr lang="zh-CN" altLang="zh-CN" sz="1200" b="1" dirty="0" smtClean="0">
              <a:latin typeface="Arial" pitchFamily="34" charset="0"/>
              <a:cs typeface="Arial" pitchFamily="34" charset="0"/>
            </a:endParaRPr>
          </a:p>
          <a:p>
            <a:pPr>
              <a:lnSpc>
                <a:spcPct val="200000"/>
              </a:lnSpc>
            </a:pPr>
            <a:r>
              <a:rPr lang="zh-CN" altLang="zh-CN" sz="800" b="1" dirty="0" smtClean="0">
                <a:latin typeface="+mn-ea"/>
              </a:rPr>
              <a:t>上海市能源研究会</a:t>
            </a:r>
            <a:r>
              <a:rPr lang="zh-CN" altLang="en-US" sz="800" b="1" dirty="0" smtClean="0">
                <a:latin typeface="+mn-ea"/>
              </a:rPr>
              <a:t> 主办</a:t>
            </a:r>
            <a:r>
              <a:rPr lang="en-US" altLang="zh-CN" sz="800" b="1" dirty="0" smtClean="0">
                <a:latin typeface="+mn-ea"/>
              </a:rPr>
              <a:t> </a:t>
            </a:r>
            <a:r>
              <a:rPr lang="zh-CN" altLang="en-US" sz="800" b="1" dirty="0" smtClean="0">
                <a:latin typeface="+mn-ea"/>
              </a:rPr>
              <a:t>上海交通大学能源研究院  协办</a:t>
            </a:r>
            <a:endParaRPr lang="zh-CN" altLang="zh-CN" sz="800" b="1" dirty="0" smtClean="0">
              <a:latin typeface="+mn-ea"/>
            </a:endParaRPr>
          </a:p>
          <a:p>
            <a:pPr>
              <a:lnSpc>
                <a:spcPct val="200000"/>
              </a:lnSpc>
            </a:pPr>
            <a:r>
              <a:rPr lang="en-US" altLang="zh-CN" sz="800" b="1" dirty="0" smtClean="0">
                <a:latin typeface="+mn-ea"/>
              </a:rPr>
              <a:t>  2014</a:t>
            </a:r>
            <a:r>
              <a:rPr lang="zh-CN" altLang="zh-CN" sz="800" b="1" dirty="0" smtClean="0">
                <a:latin typeface="+mn-ea"/>
              </a:rPr>
              <a:t>年</a:t>
            </a:r>
            <a:r>
              <a:rPr lang="en-US" altLang="zh-CN" sz="800" b="1" dirty="0" smtClean="0">
                <a:latin typeface="+mn-ea"/>
              </a:rPr>
              <a:t>12</a:t>
            </a:r>
            <a:r>
              <a:rPr lang="zh-CN" altLang="zh-CN" sz="800" b="1" dirty="0" smtClean="0">
                <a:latin typeface="+mn-ea"/>
              </a:rPr>
              <a:t>月</a:t>
            </a:r>
            <a:r>
              <a:rPr lang="en-US" altLang="zh-CN" sz="800" b="1" dirty="0" smtClean="0">
                <a:latin typeface="+mn-ea"/>
              </a:rPr>
              <a:t>30</a:t>
            </a:r>
            <a:r>
              <a:rPr lang="zh-CN" altLang="zh-CN" sz="800" b="1" dirty="0" smtClean="0">
                <a:latin typeface="+mn-ea"/>
              </a:rPr>
              <a:t>日</a:t>
            </a:r>
            <a:r>
              <a:rPr lang="en-US" altLang="zh-CN" sz="800" b="1" dirty="0" smtClean="0">
                <a:latin typeface="+mn-ea"/>
              </a:rPr>
              <a:t>    </a:t>
            </a:r>
            <a:r>
              <a:rPr lang="zh-CN" altLang="en-US" sz="800" b="1" dirty="0" smtClean="0">
                <a:latin typeface="+mn-ea"/>
              </a:rPr>
              <a:t>电子版</a:t>
            </a:r>
            <a:r>
              <a:rPr lang="zh-CN" altLang="zh-CN" sz="800" b="1" dirty="0" smtClean="0">
                <a:latin typeface="+mn-ea"/>
              </a:rPr>
              <a:t>第</a:t>
            </a:r>
            <a:r>
              <a:rPr lang="zh-CN" altLang="en-US" sz="800" b="1" dirty="0" smtClean="0">
                <a:latin typeface="+mn-ea"/>
              </a:rPr>
              <a:t>二</a:t>
            </a:r>
            <a:r>
              <a:rPr lang="zh-CN" altLang="zh-CN" sz="800" b="1" dirty="0" smtClean="0">
                <a:latin typeface="+mn-ea"/>
              </a:rPr>
              <a:t>期（特刊，总第</a:t>
            </a:r>
            <a:r>
              <a:rPr lang="en-US" altLang="zh-CN" sz="800" b="1" dirty="0" smtClean="0">
                <a:latin typeface="+mn-ea"/>
              </a:rPr>
              <a:t>293</a:t>
            </a:r>
            <a:r>
              <a:rPr lang="zh-CN" altLang="zh-CN" sz="800" b="1" dirty="0" smtClean="0">
                <a:latin typeface="+mn-ea"/>
              </a:rPr>
              <a:t>期</a:t>
            </a:r>
            <a:r>
              <a:rPr lang="zh-CN" altLang="zh-CN" sz="800" b="1" dirty="0" smtClean="0"/>
              <a:t>）</a:t>
            </a:r>
            <a:endParaRPr lang="zh-CN" altLang="en-US" sz="800" b="1" dirty="0"/>
          </a:p>
        </p:txBody>
      </p:sp>
      <p:cxnSp>
        <p:nvCxnSpPr>
          <p:cNvPr id="12" name="直接连接符 11"/>
          <p:cNvCxnSpPr/>
          <p:nvPr/>
        </p:nvCxnSpPr>
        <p:spPr>
          <a:xfrm>
            <a:off x="142852" y="1452538"/>
            <a:ext cx="657229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9" name="直接连接符 28"/>
          <p:cNvCxnSpPr/>
          <p:nvPr/>
        </p:nvCxnSpPr>
        <p:spPr>
          <a:xfrm flipV="1">
            <a:off x="188640" y="7185248"/>
            <a:ext cx="6408712" cy="1"/>
          </a:xfrm>
          <a:prstGeom prst="line">
            <a:avLst/>
          </a:prstGeom>
          <a:ln w="19050" cmpd="sng">
            <a:solidFill>
              <a:srgbClr val="00B0F0"/>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799060" y="1496616"/>
            <a:ext cx="3286124" cy="338554"/>
          </a:xfrm>
          <a:prstGeom prst="rect">
            <a:avLst/>
          </a:prstGeom>
        </p:spPr>
        <p:txBody>
          <a:bodyPr wrap="square">
            <a:spAutoFit/>
          </a:bodyPr>
          <a:lstStyle/>
          <a:p>
            <a:r>
              <a:rPr lang="zh-CN" altLang="zh-CN" sz="1600" b="1" dirty="0" smtClean="0">
                <a:effectLst>
                  <a:outerShdw blurRad="38100" dist="38100" dir="2700000" algn="tl">
                    <a:srgbClr val="000000">
                      <a:alpha val="43137"/>
                    </a:srgbClr>
                  </a:outerShdw>
                </a:effectLst>
              </a:rPr>
              <a:t>第十一届长三角能源论坛</a:t>
            </a:r>
            <a:r>
              <a:rPr lang="zh-CN" altLang="en-US" sz="1600" b="1" dirty="0" smtClean="0">
                <a:effectLst>
                  <a:outerShdw blurRad="38100" dist="38100" dir="2700000" algn="tl">
                    <a:srgbClr val="000000">
                      <a:alpha val="43137"/>
                    </a:srgbClr>
                  </a:outerShdw>
                </a:effectLst>
              </a:rPr>
              <a:t>成功举办！</a:t>
            </a:r>
            <a:endParaRPr lang="en-US" altLang="zh-CN" sz="1600" b="1" dirty="0" smtClean="0">
              <a:effectLst>
                <a:outerShdw blurRad="38100" dist="38100" dir="2700000" algn="tl">
                  <a:srgbClr val="000000">
                    <a:alpha val="43137"/>
                  </a:srgbClr>
                </a:outerShdw>
              </a:effectLst>
            </a:endParaRPr>
          </a:p>
        </p:txBody>
      </p:sp>
      <p:sp>
        <p:nvSpPr>
          <p:cNvPr id="34" name="TextBox 33"/>
          <p:cNvSpPr txBox="1"/>
          <p:nvPr/>
        </p:nvSpPr>
        <p:spPr>
          <a:xfrm>
            <a:off x="188640" y="3152800"/>
            <a:ext cx="2088232" cy="1477328"/>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en-US" altLang="zh-CN" sz="1000" dirty="0" smtClean="0">
                <a:latin typeface="Arial" pitchFamily="34" charset="0"/>
                <a:cs typeface="Arial" pitchFamily="34" charset="0"/>
              </a:rPr>
              <a:t>       </a:t>
            </a:r>
            <a:r>
              <a:rPr lang="zh-CN" altLang="zh-CN" sz="1000" dirty="0" smtClean="0">
                <a:latin typeface="微软雅黑" pitchFamily="34" charset="-122"/>
                <a:ea typeface="微软雅黑" pitchFamily="34" charset="-122"/>
                <a:cs typeface="Arial" pitchFamily="34" charset="0"/>
              </a:rPr>
              <a:t>由中国工程院能源与矿业工程学部、上海市中国工程院院士咨询与学术活动中心、上海市能源研究会合作主办；江苏省能源研究会、浙江省能源研究会协办；上海市新能源科技成果转化与产业促进中心</a:t>
            </a:r>
            <a:r>
              <a:rPr lang="zh-CN" altLang="en-US" sz="1000" dirty="0" smtClean="0">
                <a:latin typeface="微软雅黑" pitchFamily="34" charset="-122"/>
                <a:ea typeface="微软雅黑" pitchFamily="34" charset="-122"/>
                <a:cs typeface="Arial" pitchFamily="34" charset="0"/>
              </a:rPr>
              <a:t>、</a:t>
            </a:r>
            <a:endParaRPr lang="en-US" altLang="zh-CN" sz="1000" dirty="0" smtClean="0">
              <a:latin typeface="微软雅黑" pitchFamily="34" charset="-122"/>
              <a:ea typeface="微软雅黑" pitchFamily="34" charset="-122"/>
              <a:cs typeface="Arial" pitchFamily="34" charset="0"/>
            </a:endParaRPr>
          </a:p>
        </p:txBody>
      </p:sp>
      <p:sp>
        <p:nvSpPr>
          <p:cNvPr id="55" name="TextBox 54"/>
          <p:cNvSpPr txBox="1"/>
          <p:nvPr/>
        </p:nvSpPr>
        <p:spPr>
          <a:xfrm>
            <a:off x="0" y="9629001"/>
            <a:ext cx="6858000" cy="276999"/>
          </a:xfrm>
          <a:prstGeom prst="rect">
            <a:avLst/>
          </a:prstGeom>
          <a:noFill/>
        </p:spPr>
        <p:txBody>
          <a:bodyPr wrap="square" rtlCol="0">
            <a:spAutoFit/>
          </a:bodyPr>
          <a:lstStyle/>
          <a:p>
            <a:r>
              <a:rPr lang="en-US" altLang="zh-CN" sz="1200" b="1" dirty="0" smtClean="0">
                <a:latin typeface="Arial" pitchFamily="34" charset="0"/>
                <a:ea typeface="方正报宋_GBK" pitchFamily="65" charset="-122"/>
                <a:cs typeface="Arial" pitchFamily="34" charset="0"/>
              </a:rPr>
              <a:t>  ˂ 1 ˃   </a:t>
            </a:r>
            <a:r>
              <a:rPr lang="zh-CN" altLang="en-US" sz="1200" b="1" dirty="0" smtClean="0">
                <a:latin typeface="Arial" pitchFamily="34" charset="0"/>
                <a:ea typeface="方正报宋_GBK" pitchFamily="65" charset="-122"/>
                <a:cs typeface="Arial" pitchFamily="34" charset="0"/>
              </a:rPr>
              <a:t>国际能源动态</a:t>
            </a:r>
            <a:r>
              <a:rPr lang="en-US" altLang="zh-CN" sz="1200" b="1" dirty="0" smtClean="0">
                <a:latin typeface="Arial" pitchFamily="34" charset="0"/>
                <a:ea typeface="方正报宋_GBK" pitchFamily="65" charset="-122"/>
                <a:cs typeface="Arial" pitchFamily="34" charset="0"/>
              </a:rPr>
              <a:t>                                  </a:t>
            </a:r>
            <a:r>
              <a:rPr lang="zh-CN" altLang="en-US" sz="1200" b="1" dirty="0" smtClean="0">
                <a:latin typeface="Arial" pitchFamily="34" charset="0"/>
                <a:ea typeface="方正姚体" pitchFamily="2" charset="-122"/>
                <a:cs typeface="Arial" pitchFamily="34" charset="0"/>
              </a:rPr>
              <a:t>能  源  信  息                                        </a:t>
            </a:r>
            <a:r>
              <a:rPr lang="en-US" altLang="zh-CN" sz="1200" b="1" dirty="0" smtClean="0">
                <a:latin typeface="Arial" pitchFamily="34" charset="0"/>
                <a:ea typeface="方正报宋_GBK" pitchFamily="65" charset="-122"/>
                <a:cs typeface="Arial" pitchFamily="34" charset="0"/>
              </a:rPr>
              <a:t>2014</a:t>
            </a:r>
            <a:r>
              <a:rPr lang="zh-CN" altLang="en-US" sz="1200" b="1" dirty="0" smtClean="0">
                <a:latin typeface="Arial" pitchFamily="34" charset="0"/>
                <a:ea typeface="方正报宋_GBK" pitchFamily="65" charset="-122"/>
                <a:cs typeface="Arial" pitchFamily="34" charset="0"/>
              </a:rPr>
              <a:t>年</a:t>
            </a:r>
            <a:r>
              <a:rPr lang="en-US" altLang="zh-CN" sz="1200" b="1" dirty="0" smtClean="0">
                <a:latin typeface="Arial" pitchFamily="34" charset="0"/>
                <a:ea typeface="方正报宋_GBK" pitchFamily="65" charset="-122"/>
                <a:cs typeface="Arial" pitchFamily="34" charset="0"/>
              </a:rPr>
              <a:t>12</a:t>
            </a:r>
            <a:r>
              <a:rPr lang="zh-CN" altLang="en-US" sz="1200" b="1" dirty="0" smtClean="0">
                <a:latin typeface="Arial" pitchFamily="34" charset="0"/>
                <a:ea typeface="方正报宋_GBK" pitchFamily="65" charset="-122"/>
                <a:cs typeface="Arial" pitchFamily="34" charset="0"/>
              </a:rPr>
              <a:t>月</a:t>
            </a:r>
            <a:r>
              <a:rPr lang="en-US" altLang="zh-CN" sz="1200" b="1" dirty="0" smtClean="0">
                <a:latin typeface="Arial" pitchFamily="34" charset="0"/>
                <a:ea typeface="方正报宋_GBK" pitchFamily="65" charset="-122"/>
                <a:cs typeface="Arial" pitchFamily="34" charset="0"/>
              </a:rPr>
              <a:t>30</a:t>
            </a:r>
            <a:r>
              <a:rPr lang="zh-CN" altLang="en-US" sz="1200" b="1" dirty="0" smtClean="0">
                <a:latin typeface="Arial" pitchFamily="34" charset="0"/>
                <a:ea typeface="方正报宋_GBK" pitchFamily="65" charset="-122"/>
                <a:cs typeface="Arial" pitchFamily="34" charset="0"/>
              </a:rPr>
              <a:t>日 </a:t>
            </a:r>
            <a:r>
              <a:rPr lang="zh-CN" altLang="en-US" sz="1200" b="1" dirty="0" smtClean="0">
                <a:latin typeface="Arial" pitchFamily="34" charset="0"/>
                <a:ea typeface="方正姚体" pitchFamily="2" charset="-122"/>
                <a:cs typeface="Arial" pitchFamily="34" charset="0"/>
              </a:rPr>
              <a:t>  </a:t>
            </a:r>
            <a:endParaRPr lang="zh-CN" altLang="en-US" sz="1200" b="1" dirty="0">
              <a:latin typeface="Arial" pitchFamily="34" charset="0"/>
              <a:ea typeface="方正姚体" pitchFamily="2" charset="-122"/>
              <a:cs typeface="Arial" pitchFamily="34" charset="0"/>
            </a:endParaRPr>
          </a:p>
        </p:txBody>
      </p:sp>
      <p:sp>
        <p:nvSpPr>
          <p:cNvPr id="21" name="TextBox 20"/>
          <p:cNvSpPr txBox="1"/>
          <p:nvPr/>
        </p:nvSpPr>
        <p:spPr>
          <a:xfrm>
            <a:off x="3143272" y="1104101"/>
            <a:ext cx="3714728" cy="292388"/>
          </a:xfrm>
          <a:prstGeom prst="rect">
            <a:avLst/>
          </a:prstGeom>
          <a:noFill/>
        </p:spPr>
        <p:txBody>
          <a:bodyPr wrap="square" rtlCol="0">
            <a:spAutoFit/>
          </a:bodyPr>
          <a:lstStyle/>
          <a:p>
            <a:pPr algn="ctr"/>
            <a:r>
              <a:rPr lang="zh-CN" altLang="en-US" sz="1300" b="1" dirty="0" smtClean="0">
                <a:solidFill>
                  <a:srgbClr val="FF0000"/>
                </a:solidFill>
                <a:effectLst>
                  <a:outerShdw blurRad="38100" dist="38100" dir="2700000" algn="tl">
                    <a:srgbClr val="000000">
                      <a:alpha val="43137"/>
                    </a:srgbClr>
                  </a:outerShdw>
                </a:effectLst>
                <a:latin typeface="幼圆" pitchFamily="49" charset="-122"/>
                <a:ea typeface="幼圆" pitchFamily="49" charset="-122"/>
              </a:rPr>
              <a:t>预祝各位新老读者：新年快乐！</a:t>
            </a:r>
            <a:endParaRPr lang="zh-CN" altLang="en-US" sz="1300" b="1" dirty="0">
              <a:solidFill>
                <a:srgbClr val="FF0000"/>
              </a:solidFill>
              <a:effectLst>
                <a:outerShdw blurRad="38100" dist="38100" dir="2700000" algn="tl">
                  <a:srgbClr val="000000">
                    <a:alpha val="43137"/>
                  </a:srgbClr>
                </a:outerShdw>
              </a:effectLst>
              <a:latin typeface="幼圆" pitchFamily="49" charset="-122"/>
              <a:ea typeface="幼圆" pitchFamily="49" charset="-122"/>
            </a:endParaRPr>
          </a:p>
        </p:txBody>
      </p:sp>
      <p:pic>
        <p:nvPicPr>
          <p:cNvPr id="1026" name="Picture 2" descr="F:\能源研究会\《上海能源信息》报\2014年第四季度信息报材料\9140371_090618696000_2.jpg"/>
          <p:cNvPicPr>
            <a:picLocks noChangeAspect="1" noChangeArrowheads="1"/>
          </p:cNvPicPr>
          <p:nvPr/>
        </p:nvPicPr>
        <p:blipFill>
          <a:blip r:embed="rId2" cstate="print"/>
          <a:srcRect r="105" b="4020"/>
          <a:stretch>
            <a:fillRect/>
          </a:stretch>
        </p:blipFill>
        <p:spPr bwMode="auto">
          <a:xfrm>
            <a:off x="3212976" y="200472"/>
            <a:ext cx="3528392" cy="936104"/>
          </a:xfrm>
          <a:prstGeom prst="ellipse">
            <a:avLst/>
          </a:prstGeom>
          <a:ln>
            <a:noFill/>
          </a:ln>
          <a:effectLst>
            <a:softEdge rad="112500"/>
          </a:effectLst>
        </p:spPr>
      </p:pic>
      <p:pic>
        <p:nvPicPr>
          <p:cNvPr id="2" name="Picture 2" descr="F:\能源研究会\2014长三角会议照片\IMG_4962-1.jpg"/>
          <p:cNvPicPr>
            <a:picLocks noChangeAspect="1" noChangeArrowheads="1"/>
          </p:cNvPicPr>
          <p:nvPr/>
        </p:nvPicPr>
        <p:blipFill>
          <a:blip r:embed="rId3" cstate="print"/>
          <a:srcRect/>
          <a:stretch>
            <a:fillRect/>
          </a:stretch>
        </p:blipFill>
        <p:spPr bwMode="auto">
          <a:xfrm flipH="1">
            <a:off x="296652" y="1887136"/>
            <a:ext cx="1836204" cy="1224136"/>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2348880" y="1784648"/>
            <a:ext cx="2088232" cy="2862322"/>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zh-CN" altLang="zh-CN" sz="1000" dirty="0" smtClean="0">
                <a:latin typeface="Times New Roman" pitchFamily="18" charset="0"/>
                <a:ea typeface="微软雅黑" pitchFamily="34" charset="-122"/>
                <a:cs typeface="Times New Roman" pitchFamily="18" charset="0"/>
              </a:rPr>
              <a:t>上海市能源研究会合作主办；江苏省能源研究会、浙江省能源研究会协办；上海市新能源科技成果转化与产业促进中心和上海交通大学国际能源问题研究中心支持的</a:t>
            </a:r>
            <a:r>
              <a:rPr lang="en-US" altLang="zh-CN" sz="1000" dirty="0" smtClean="0">
                <a:latin typeface="Times New Roman" pitchFamily="18" charset="0"/>
                <a:ea typeface="微软雅黑" pitchFamily="34" charset="-122"/>
                <a:cs typeface="Times New Roman" pitchFamily="18" charset="0"/>
              </a:rPr>
              <a:t>2014</a:t>
            </a:r>
            <a:r>
              <a:rPr lang="zh-CN" altLang="zh-CN" sz="1000" dirty="0" smtClean="0">
                <a:latin typeface="Times New Roman" pitchFamily="18" charset="0"/>
                <a:ea typeface="微软雅黑" pitchFamily="34" charset="-122"/>
                <a:cs typeface="Times New Roman" pitchFamily="18" charset="0"/>
              </a:rPr>
              <a:t>年第十一届长三角能源论坛，于</a:t>
            </a:r>
            <a:r>
              <a:rPr lang="en-US" altLang="zh-CN" sz="1000" dirty="0" smtClean="0">
                <a:latin typeface="Times New Roman" pitchFamily="18" charset="0"/>
                <a:ea typeface="微软雅黑" pitchFamily="34" charset="-122"/>
                <a:cs typeface="Times New Roman" pitchFamily="18" charset="0"/>
              </a:rPr>
              <a:t>2014</a:t>
            </a:r>
            <a:r>
              <a:rPr lang="zh-CN" altLang="zh-CN" sz="1000" dirty="0" smtClean="0">
                <a:latin typeface="Times New Roman" pitchFamily="18" charset="0"/>
                <a:ea typeface="微软雅黑" pitchFamily="34" charset="-122"/>
                <a:cs typeface="Times New Roman" pitchFamily="18" charset="0"/>
              </a:rPr>
              <a:t>年</a:t>
            </a:r>
            <a:r>
              <a:rPr lang="en-US" altLang="zh-CN" sz="1000" dirty="0" smtClean="0">
                <a:latin typeface="Times New Roman" pitchFamily="18" charset="0"/>
                <a:ea typeface="微软雅黑" pitchFamily="34" charset="-122"/>
                <a:cs typeface="Times New Roman" pitchFamily="18" charset="0"/>
              </a:rPr>
              <a:t>11</a:t>
            </a:r>
            <a:r>
              <a:rPr lang="zh-CN" altLang="zh-CN" sz="1000" dirty="0" smtClean="0">
                <a:latin typeface="Times New Roman" pitchFamily="18" charset="0"/>
                <a:ea typeface="微软雅黑" pitchFamily="34" charset="-122"/>
                <a:cs typeface="Times New Roman" pitchFamily="18" charset="0"/>
              </a:rPr>
              <a:t>月</a:t>
            </a:r>
            <a:r>
              <a:rPr lang="en-US" altLang="zh-CN" sz="1000" dirty="0" smtClean="0">
                <a:latin typeface="Times New Roman" pitchFamily="18" charset="0"/>
                <a:ea typeface="微软雅黑" pitchFamily="34" charset="-122"/>
                <a:cs typeface="Times New Roman" pitchFamily="18" charset="0"/>
              </a:rPr>
              <a:t>25-11</a:t>
            </a:r>
            <a:r>
              <a:rPr lang="zh-CN" altLang="zh-CN" sz="1000" dirty="0" smtClean="0">
                <a:latin typeface="Times New Roman" pitchFamily="18" charset="0"/>
                <a:ea typeface="微软雅黑" pitchFamily="34" charset="-122"/>
                <a:cs typeface="Times New Roman" pitchFamily="18" charset="0"/>
              </a:rPr>
              <a:t>月</a:t>
            </a:r>
            <a:r>
              <a:rPr lang="en-US" altLang="zh-CN" sz="1000" dirty="0" smtClean="0">
                <a:latin typeface="Times New Roman" pitchFamily="18" charset="0"/>
                <a:ea typeface="微软雅黑" pitchFamily="34" charset="-122"/>
                <a:cs typeface="Times New Roman" pitchFamily="18" charset="0"/>
              </a:rPr>
              <a:t>26</a:t>
            </a:r>
            <a:r>
              <a:rPr lang="zh-CN" altLang="zh-CN" sz="1000" dirty="0" smtClean="0">
                <a:latin typeface="Times New Roman" pitchFamily="18" charset="0"/>
                <a:ea typeface="微软雅黑" pitchFamily="34" charset="-122"/>
                <a:cs typeface="Times New Roman" pitchFamily="18" charset="0"/>
              </a:rPr>
              <a:t>日在上海虹桥宾馆</a:t>
            </a:r>
            <a:r>
              <a:rPr lang="zh-CN" altLang="en-US" sz="1000" dirty="0" smtClean="0">
                <a:latin typeface="Times New Roman" pitchFamily="18" charset="0"/>
                <a:ea typeface="微软雅黑" pitchFamily="34" charset="-122"/>
                <a:cs typeface="Times New Roman" pitchFamily="18" charset="0"/>
              </a:rPr>
              <a:t>成功举办</a:t>
            </a:r>
            <a:r>
              <a:rPr lang="zh-CN" altLang="zh-CN" sz="1000" dirty="0" smtClean="0">
                <a:latin typeface="Times New Roman" pitchFamily="18" charset="0"/>
                <a:ea typeface="微软雅黑" pitchFamily="34" charset="-122"/>
                <a:cs typeface="Times New Roman" pitchFamily="18" charset="0"/>
              </a:rPr>
              <a:t>。</a:t>
            </a:r>
            <a:endParaRPr lang="en-US" altLang="zh-CN" sz="1000" dirty="0" smtClean="0">
              <a:latin typeface="Times New Roman" pitchFamily="18" charset="0"/>
              <a:ea typeface="微软雅黑" pitchFamily="34" charset="-122"/>
              <a:cs typeface="Times New Roman" pitchFamily="18" charset="0"/>
            </a:endParaRPr>
          </a:p>
          <a:p>
            <a:pPr algn="dist">
              <a:lnSpc>
                <a:spcPct val="150000"/>
              </a:lnSpc>
            </a:pPr>
            <a:r>
              <a:rPr lang="en-US" altLang="zh-CN" sz="1000" dirty="0" smtClean="0">
                <a:latin typeface="Times New Roman" pitchFamily="18" charset="0"/>
                <a:ea typeface="微软雅黑" pitchFamily="34" charset="-122"/>
                <a:cs typeface="Times New Roman" pitchFamily="18" charset="0"/>
              </a:rPr>
              <a:t>        </a:t>
            </a:r>
            <a:r>
              <a:rPr lang="zh-CN" altLang="zh-CN" sz="1000" dirty="0" smtClean="0">
                <a:latin typeface="Times New Roman" pitchFamily="18" charset="0"/>
                <a:ea typeface="微软雅黑" pitchFamily="34" charset="-122"/>
                <a:cs typeface="Times New Roman" pitchFamily="18" charset="0"/>
              </a:rPr>
              <a:t>本届长三角能源论坛的主题为“推进雾霾源头治理与洁净能源技术创新”。继长三角能源论坛</a:t>
            </a:r>
            <a:r>
              <a:rPr lang="zh-CN" altLang="zh-CN" sz="1000" dirty="0" smtClean="0">
                <a:latin typeface="Times New Roman" pitchFamily="18" charset="0"/>
                <a:cs typeface="Times New Roman" pitchFamily="18" charset="0"/>
              </a:rPr>
              <a:t>成功</a:t>
            </a:r>
            <a:r>
              <a:rPr lang="zh-CN" altLang="zh-CN" sz="1000" dirty="0" smtClean="0">
                <a:latin typeface="Times New Roman" pitchFamily="18" charset="0"/>
                <a:ea typeface="微软雅黑" pitchFamily="34" charset="-122"/>
                <a:cs typeface="Times New Roman" pitchFamily="18" charset="0"/>
              </a:rPr>
              <a:t>举办</a:t>
            </a:r>
            <a:r>
              <a:rPr lang="en-US" altLang="zh-CN" sz="1000" dirty="0" smtClean="0">
                <a:latin typeface="Times New Roman" pitchFamily="18" charset="0"/>
                <a:ea typeface="微软雅黑" pitchFamily="34" charset="-122"/>
                <a:cs typeface="Times New Roman" pitchFamily="18" charset="0"/>
              </a:rPr>
              <a:t>10</a:t>
            </a:r>
            <a:r>
              <a:rPr lang="zh-CN" altLang="zh-CN" sz="1000" dirty="0" smtClean="0">
                <a:latin typeface="Times New Roman" pitchFamily="18" charset="0"/>
                <a:ea typeface="微软雅黑" pitchFamily="34" charset="-122"/>
                <a:cs typeface="Times New Roman" pitchFamily="18" charset="0"/>
              </a:rPr>
              <a:t>届以来，本届论坛首次把</a:t>
            </a:r>
            <a:r>
              <a:rPr lang="en-US" altLang="zh-CN" sz="1000" dirty="0" smtClean="0">
                <a:latin typeface="Times New Roman" pitchFamily="18" charset="0"/>
                <a:ea typeface="微软雅黑" pitchFamily="34" charset="-122"/>
                <a:cs typeface="Times New Roman" pitchFamily="18" charset="0"/>
              </a:rPr>
              <a:t>        </a:t>
            </a:r>
          </a:p>
        </p:txBody>
      </p:sp>
      <p:sp>
        <p:nvSpPr>
          <p:cNvPr id="35" name="TextBox 34"/>
          <p:cNvSpPr txBox="1"/>
          <p:nvPr/>
        </p:nvSpPr>
        <p:spPr>
          <a:xfrm>
            <a:off x="4509120" y="1784648"/>
            <a:ext cx="2088232" cy="2834687"/>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zh-CN" altLang="zh-CN" sz="1000" dirty="0" smtClean="0">
                <a:latin typeface="Times New Roman" pitchFamily="18" charset="0"/>
                <a:ea typeface="微软雅黑" pitchFamily="34" charset="-122"/>
                <a:cs typeface="Times New Roman" pitchFamily="18" charset="0"/>
              </a:rPr>
              <a:t>能源问题与涉及国计民生关注的热点问题相结合，响应</a:t>
            </a:r>
            <a:r>
              <a:rPr lang="en-US" altLang="zh-CN" sz="1000" dirty="0" smtClean="0">
                <a:latin typeface="Times New Roman" pitchFamily="18" charset="0"/>
                <a:ea typeface="微软雅黑" pitchFamily="34" charset="-122"/>
                <a:cs typeface="Times New Roman" pitchFamily="18" charset="0"/>
              </a:rPr>
              <a:t>2014</a:t>
            </a:r>
            <a:r>
              <a:rPr lang="zh-CN" altLang="zh-CN" sz="1000" dirty="0" smtClean="0">
                <a:latin typeface="Times New Roman" pitchFamily="18" charset="0"/>
                <a:ea typeface="微软雅黑" pitchFamily="34" charset="-122"/>
                <a:cs typeface="Times New Roman" pitchFamily="18" charset="0"/>
              </a:rPr>
              <a:t>年元月</a:t>
            </a:r>
            <a:r>
              <a:rPr lang="en-US" altLang="zh-CN" sz="1000" dirty="0" smtClean="0">
                <a:latin typeface="Times New Roman" pitchFamily="18" charset="0"/>
                <a:ea typeface="微软雅黑" pitchFamily="34" charset="-122"/>
                <a:cs typeface="Times New Roman" pitchFamily="18" charset="0"/>
              </a:rPr>
              <a:t>8</a:t>
            </a:r>
            <a:r>
              <a:rPr lang="zh-CN" altLang="zh-CN" sz="1000" dirty="0" smtClean="0">
                <a:latin typeface="Times New Roman" pitchFamily="18" charset="0"/>
                <a:ea typeface="微软雅黑" pitchFamily="34" charset="-122"/>
                <a:cs typeface="Times New Roman" pitchFamily="18" charset="0"/>
              </a:rPr>
              <a:t>日国家八部委与上海市、江苏省、浙江省、安徽省及全国其它省市签订联防责任书（责任书规定长三角区域要实现</a:t>
            </a:r>
            <a:r>
              <a:rPr lang="en-US" altLang="zh-CN" sz="1000" dirty="0" smtClean="0">
                <a:latin typeface="Times New Roman" pitchFamily="18" charset="0"/>
                <a:ea typeface="微软雅黑" pitchFamily="34" charset="-122"/>
                <a:cs typeface="Times New Roman" pitchFamily="18" charset="0"/>
              </a:rPr>
              <a:t>PM2.5</a:t>
            </a:r>
            <a:r>
              <a:rPr lang="zh-CN" altLang="zh-CN" sz="1000" dirty="0" smtClean="0">
                <a:latin typeface="Times New Roman" pitchFamily="18" charset="0"/>
                <a:ea typeface="微软雅黑" pitchFamily="34" charset="-122"/>
                <a:cs typeface="Times New Roman" pitchFamily="18" charset="0"/>
              </a:rPr>
              <a:t>年均浓度下降</a:t>
            </a:r>
            <a:r>
              <a:rPr lang="en-US" altLang="zh-CN" sz="1000" dirty="0" smtClean="0">
                <a:latin typeface="Times New Roman" pitchFamily="18" charset="0"/>
                <a:ea typeface="微软雅黑" pitchFamily="34" charset="-122"/>
                <a:cs typeface="Times New Roman" pitchFamily="18" charset="0"/>
              </a:rPr>
              <a:t>20%</a:t>
            </a:r>
            <a:r>
              <a:rPr lang="zh-CN" altLang="zh-CN" sz="1000" dirty="0" smtClean="0">
                <a:latin typeface="Times New Roman" pitchFamily="18" charset="0"/>
                <a:ea typeface="微软雅黑" pitchFamily="34" charset="-122"/>
                <a:cs typeface="Times New Roman" pitchFamily="18" charset="0"/>
              </a:rPr>
              <a:t>的目标）。论坛收到主题论文近百篇，经专家评审汇编了来自长三角及全国各地能源领域的专家、学者、一线科技工作者共计</a:t>
            </a:r>
            <a:r>
              <a:rPr lang="en-US" altLang="zh-CN" sz="1000" dirty="0" smtClean="0">
                <a:latin typeface="Times New Roman" pitchFamily="18" charset="0"/>
                <a:ea typeface="微软雅黑" pitchFamily="34" charset="-122"/>
                <a:cs typeface="Times New Roman" pitchFamily="18" charset="0"/>
              </a:rPr>
              <a:t>77</a:t>
            </a:r>
            <a:r>
              <a:rPr lang="zh-CN" altLang="zh-CN" sz="1000" dirty="0" smtClean="0">
                <a:latin typeface="Times New Roman" pitchFamily="18" charset="0"/>
                <a:ea typeface="微软雅黑" pitchFamily="34" charset="-122"/>
                <a:cs typeface="Times New Roman" pitchFamily="18" charset="0"/>
              </a:rPr>
              <a:t>篇论文。</a:t>
            </a:r>
            <a:endParaRPr lang="en-US" altLang="zh-CN" sz="1000" dirty="0" smtClean="0">
              <a:latin typeface="Times New Roman" pitchFamily="18" charset="0"/>
              <a:ea typeface="微软雅黑" pitchFamily="34" charset="-122"/>
              <a:cs typeface="Times New Roman" pitchFamily="18" charset="0"/>
            </a:endParaRPr>
          </a:p>
          <a:p>
            <a:pPr algn="r">
              <a:lnSpc>
                <a:spcPct val="150000"/>
              </a:lnSpc>
            </a:pPr>
            <a:r>
              <a:rPr lang="zh-CN" altLang="en-US" sz="1000" dirty="0" smtClean="0">
                <a:latin typeface="Times New Roman" pitchFamily="18" charset="0"/>
                <a:ea typeface="方正姚体" pitchFamily="2" charset="-122"/>
                <a:cs typeface="Times New Roman" pitchFamily="18" charset="0"/>
              </a:rPr>
              <a:t>（下转第</a:t>
            </a:r>
            <a:r>
              <a:rPr lang="en-US" altLang="zh-CN" sz="1000" dirty="0" smtClean="0">
                <a:latin typeface="Times New Roman" pitchFamily="18" charset="0"/>
                <a:ea typeface="方正姚体" pitchFamily="2" charset="-122"/>
                <a:cs typeface="Times New Roman" pitchFamily="18" charset="0"/>
              </a:rPr>
              <a:t>2</a:t>
            </a:r>
            <a:r>
              <a:rPr lang="zh-CN" altLang="en-US" sz="1000" dirty="0" smtClean="0">
                <a:latin typeface="Times New Roman" pitchFamily="18" charset="0"/>
                <a:ea typeface="方正姚体" pitchFamily="2" charset="-122"/>
                <a:cs typeface="Times New Roman" pitchFamily="18" charset="0"/>
              </a:rPr>
              <a:t>版）</a:t>
            </a:r>
            <a:endParaRPr lang="en-US" altLang="zh-CN" sz="1000" dirty="0" smtClean="0">
              <a:latin typeface="Times New Roman" pitchFamily="18" charset="0"/>
              <a:ea typeface="方正姚体" pitchFamily="2" charset="-122"/>
              <a:cs typeface="Times New Roman" pitchFamily="18" charset="0"/>
            </a:endParaRPr>
          </a:p>
        </p:txBody>
      </p:sp>
      <p:sp>
        <p:nvSpPr>
          <p:cNvPr id="40" name="矩形 39"/>
          <p:cNvSpPr/>
          <p:nvPr/>
        </p:nvSpPr>
        <p:spPr>
          <a:xfrm>
            <a:off x="1844824" y="4664968"/>
            <a:ext cx="3096344" cy="338554"/>
          </a:xfrm>
          <a:prstGeom prst="rect">
            <a:avLst/>
          </a:prstGeom>
        </p:spPr>
        <p:txBody>
          <a:bodyPr wrap="square">
            <a:spAutoFit/>
          </a:bodyPr>
          <a:lstStyle/>
          <a:p>
            <a:r>
              <a:rPr lang="zh-CN" altLang="zh-CN" sz="1600" b="1" dirty="0" smtClean="0">
                <a:latin typeface="方正姚体" pitchFamily="2" charset="-122"/>
                <a:ea typeface="方正姚体" pitchFamily="2" charset="-122"/>
              </a:rPr>
              <a:t>中国人均碳排放量首次超过欧盟</a:t>
            </a:r>
            <a:endParaRPr lang="zh-CN" altLang="zh-CN" sz="1600" b="1" dirty="0">
              <a:latin typeface="方正姚体" pitchFamily="2" charset="-122"/>
              <a:ea typeface="方正姚体" pitchFamily="2" charset="-122"/>
            </a:endParaRPr>
          </a:p>
        </p:txBody>
      </p:sp>
      <p:sp>
        <p:nvSpPr>
          <p:cNvPr id="41" name="TextBox 40"/>
          <p:cNvSpPr txBox="1"/>
          <p:nvPr/>
        </p:nvSpPr>
        <p:spPr>
          <a:xfrm>
            <a:off x="188640" y="5025008"/>
            <a:ext cx="3168352" cy="2169825"/>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dist">
              <a:lnSpc>
                <a:spcPct val="150000"/>
              </a:lnSpc>
            </a:pPr>
            <a:r>
              <a:rPr lang="en-US" altLang="zh-CN" sz="1000" dirty="0" smtClean="0">
                <a:latin typeface="微软雅黑" pitchFamily="34" charset="-122"/>
                <a:ea typeface="微软雅黑" pitchFamily="34" charset="-122"/>
                <a:cs typeface="Arial" pitchFamily="34" charset="0"/>
              </a:rPr>
              <a:t>       2014</a:t>
            </a:r>
            <a:r>
              <a:rPr lang="zh-CN" altLang="zh-CN" sz="1000" dirty="0" smtClean="0">
                <a:latin typeface="微软雅黑" pitchFamily="34" charset="-122"/>
                <a:ea typeface="微软雅黑" pitchFamily="34" charset="-122"/>
                <a:cs typeface="Arial" pitchFamily="34" charset="0"/>
              </a:rPr>
              <a:t>年</a:t>
            </a:r>
            <a:r>
              <a:rPr lang="en-US" altLang="zh-CN" sz="1000" dirty="0" smtClean="0">
                <a:latin typeface="微软雅黑" pitchFamily="34" charset="-122"/>
                <a:ea typeface="微软雅黑" pitchFamily="34" charset="-122"/>
                <a:cs typeface="Arial" pitchFamily="34" charset="0"/>
              </a:rPr>
              <a:t>9</a:t>
            </a:r>
            <a:r>
              <a:rPr lang="zh-CN" altLang="zh-CN" sz="1000" dirty="0" smtClean="0">
                <a:latin typeface="微软雅黑" pitchFamily="34" charset="-122"/>
                <a:ea typeface="微软雅黑" pitchFamily="34" charset="-122"/>
                <a:cs typeface="Arial" pitchFamily="34" charset="0"/>
              </a:rPr>
              <a:t>月</a:t>
            </a:r>
            <a:r>
              <a:rPr lang="en-US" altLang="zh-CN" sz="1000" dirty="0" smtClean="0">
                <a:latin typeface="微软雅黑" pitchFamily="34" charset="-122"/>
                <a:ea typeface="微软雅黑" pitchFamily="34" charset="-122"/>
                <a:cs typeface="Arial" pitchFamily="34" charset="0"/>
              </a:rPr>
              <a:t>21</a:t>
            </a:r>
            <a:r>
              <a:rPr lang="zh-CN" altLang="zh-CN" sz="1000" dirty="0" smtClean="0">
                <a:latin typeface="微软雅黑" pitchFamily="34" charset="-122"/>
                <a:ea typeface="微软雅黑" pitchFamily="34" charset="-122"/>
                <a:cs typeface="Arial" pitchFamily="34" charset="0"/>
              </a:rPr>
              <a:t>日，国际环保组织“全球碳计划”（</a:t>
            </a:r>
            <a:r>
              <a:rPr lang="en-US" altLang="zh-CN" sz="1000" dirty="0" smtClean="0">
                <a:latin typeface="微软雅黑" pitchFamily="34" charset="-122"/>
                <a:ea typeface="微软雅黑" pitchFamily="34" charset="-122"/>
                <a:cs typeface="Arial" pitchFamily="34" charset="0"/>
              </a:rPr>
              <a:t>Global Carbon Project</a:t>
            </a:r>
            <a:r>
              <a:rPr lang="zh-CN" altLang="zh-CN" sz="1000" dirty="0" smtClean="0">
                <a:latin typeface="微软雅黑" pitchFamily="34" charset="-122"/>
                <a:ea typeface="微软雅黑" pitchFamily="34" charset="-122"/>
                <a:cs typeface="Arial" pitchFamily="34" charset="0"/>
              </a:rPr>
              <a:t>）发布《全球碳预算</a:t>
            </a:r>
            <a:r>
              <a:rPr lang="en-US" altLang="zh-CN" sz="1000" dirty="0" smtClean="0">
                <a:latin typeface="微软雅黑" pitchFamily="34" charset="-122"/>
                <a:ea typeface="微软雅黑" pitchFamily="34" charset="-122"/>
                <a:cs typeface="Arial" pitchFamily="34" charset="0"/>
              </a:rPr>
              <a:t>2014</a:t>
            </a:r>
            <a:r>
              <a:rPr lang="zh-CN" altLang="zh-CN" sz="1000" dirty="0" smtClean="0">
                <a:latin typeface="微软雅黑" pitchFamily="34" charset="-122"/>
                <a:ea typeface="微软雅黑" pitchFamily="34" charset="-122"/>
                <a:cs typeface="Arial" pitchFamily="34" charset="0"/>
              </a:rPr>
              <a:t>》（</a:t>
            </a:r>
            <a:r>
              <a:rPr lang="en-US" altLang="zh-CN" sz="1000" dirty="0" smtClean="0">
                <a:latin typeface="微软雅黑" pitchFamily="34" charset="-122"/>
                <a:ea typeface="微软雅黑" pitchFamily="34" charset="-122"/>
                <a:cs typeface="Arial" pitchFamily="34" charset="0"/>
              </a:rPr>
              <a:t>Global Carbon Budget 2014</a:t>
            </a:r>
            <a:r>
              <a:rPr lang="zh-CN" altLang="zh-CN" sz="1000" dirty="0" smtClean="0">
                <a:latin typeface="微软雅黑" pitchFamily="34" charset="-122"/>
                <a:ea typeface="微软雅黑" pitchFamily="34" charset="-122"/>
                <a:cs typeface="Arial" pitchFamily="34" charset="0"/>
              </a:rPr>
              <a:t>），指出</a:t>
            </a:r>
            <a:r>
              <a:rPr lang="en-US" altLang="zh-CN" sz="1000" dirty="0" smtClean="0">
                <a:latin typeface="微软雅黑" pitchFamily="34" charset="-122"/>
                <a:ea typeface="微软雅黑" pitchFamily="34" charset="-122"/>
                <a:cs typeface="Arial" pitchFamily="34" charset="0"/>
              </a:rPr>
              <a:t>2013</a:t>
            </a:r>
            <a:r>
              <a:rPr lang="zh-CN" altLang="zh-CN" sz="1000" dirty="0" smtClean="0">
                <a:latin typeface="微软雅黑" pitchFamily="34" charset="-122"/>
                <a:ea typeface="微软雅黑" pitchFamily="34" charset="-122"/>
                <a:cs typeface="Arial" pitchFamily="34" charset="0"/>
              </a:rPr>
              <a:t>年，全球化石燃料燃烧和水泥生产所产生的温室气体排放总量增加了</a:t>
            </a:r>
            <a:r>
              <a:rPr lang="en-US" altLang="zh-CN" sz="1000" dirty="0" smtClean="0">
                <a:latin typeface="微软雅黑" pitchFamily="34" charset="-122"/>
                <a:ea typeface="微软雅黑" pitchFamily="34" charset="-122"/>
                <a:cs typeface="Arial" pitchFamily="34" charset="0"/>
              </a:rPr>
              <a:t>2.3%</a:t>
            </a:r>
            <a:r>
              <a:rPr lang="zh-CN" altLang="zh-CN" sz="1000" dirty="0" smtClean="0">
                <a:latin typeface="微软雅黑" pitchFamily="34" charset="-122"/>
                <a:ea typeface="微软雅黑" pitchFamily="34" charset="-122"/>
                <a:cs typeface="Arial" pitchFamily="34" charset="0"/>
              </a:rPr>
              <a:t>，达到约</a:t>
            </a:r>
            <a:r>
              <a:rPr lang="en-US" altLang="zh-CN" sz="1000" dirty="0" smtClean="0">
                <a:latin typeface="微软雅黑" pitchFamily="34" charset="-122"/>
                <a:ea typeface="微软雅黑" pitchFamily="34" charset="-122"/>
                <a:cs typeface="Arial" pitchFamily="34" charset="0"/>
              </a:rPr>
              <a:t>360</a:t>
            </a:r>
            <a:r>
              <a:rPr lang="zh-CN" altLang="zh-CN" sz="1000" dirty="0" smtClean="0">
                <a:latin typeface="微软雅黑" pitchFamily="34" charset="-122"/>
                <a:ea typeface="微软雅黑" pitchFamily="34" charset="-122"/>
                <a:cs typeface="Arial" pitchFamily="34" charset="0"/>
              </a:rPr>
              <a:t>亿吨</a:t>
            </a:r>
            <a:r>
              <a:rPr lang="en-US" altLang="zh-CN" sz="1000" dirty="0" smtClean="0">
                <a:latin typeface="微软雅黑" pitchFamily="34" charset="-122"/>
                <a:ea typeface="微软雅黑" pitchFamily="34" charset="-122"/>
                <a:cs typeface="Arial" pitchFamily="34" charset="0"/>
              </a:rPr>
              <a:t>CO2</a:t>
            </a:r>
            <a:r>
              <a:rPr lang="zh-CN" altLang="zh-CN" sz="1000" dirty="0" smtClean="0">
                <a:latin typeface="微软雅黑" pitchFamily="34" charset="-122"/>
                <a:ea typeface="微软雅黑" pitchFamily="34" charset="-122"/>
                <a:cs typeface="Arial" pitchFamily="34" charset="0"/>
              </a:rPr>
              <a:t>当量，相比</a:t>
            </a:r>
            <a:r>
              <a:rPr lang="en-US" altLang="zh-CN" sz="1000" dirty="0" smtClean="0">
                <a:latin typeface="微软雅黑" pitchFamily="34" charset="-122"/>
                <a:ea typeface="微软雅黑" pitchFamily="34" charset="-122"/>
                <a:cs typeface="Arial" pitchFamily="34" charset="0"/>
              </a:rPr>
              <a:t>1990</a:t>
            </a:r>
            <a:r>
              <a:rPr lang="zh-CN" altLang="zh-CN" sz="1000" dirty="0" smtClean="0">
                <a:latin typeface="微软雅黑" pitchFamily="34" charset="-122"/>
                <a:ea typeface="微软雅黑" pitchFamily="34" charset="-122"/>
                <a:cs typeface="Arial" pitchFamily="34" charset="0"/>
              </a:rPr>
              <a:t>年排放水平增长了</a:t>
            </a:r>
            <a:r>
              <a:rPr lang="en-US" altLang="zh-CN" sz="1000" dirty="0" smtClean="0">
                <a:latin typeface="微软雅黑" pitchFamily="34" charset="-122"/>
                <a:ea typeface="微软雅黑" pitchFamily="34" charset="-122"/>
                <a:cs typeface="Arial" pitchFamily="34" charset="0"/>
              </a:rPr>
              <a:t>61%</a:t>
            </a:r>
            <a:r>
              <a:rPr lang="zh-CN" altLang="zh-CN" sz="1000" dirty="0" smtClean="0">
                <a:latin typeface="微软雅黑" pitchFamily="34" charset="-122"/>
                <a:ea typeface="微软雅黑" pitchFamily="34" charset="-122"/>
                <a:cs typeface="Arial" pitchFamily="34" charset="0"/>
              </a:rPr>
              <a:t>。中国</a:t>
            </a:r>
            <a:r>
              <a:rPr lang="en-US" altLang="zh-CN" sz="1000" dirty="0" smtClean="0">
                <a:latin typeface="微软雅黑" pitchFamily="34" charset="-122"/>
                <a:ea typeface="微软雅黑" pitchFamily="34" charset="-122"/>
                <a:cs typeface="Arial" pitchFamily="34" charset="0"/>
              </a:rPr>
              <a:t>2013</a:t>
            </a:r>
            <a:r>
              <a:rPr lang="zh-CN" altLang="zh-CN" sz="1000" dirty="0" smtClean="0">
                <a:latin typeface="微软雅黑" pitchFamily="34" charset="-122"/>
                <a:ea typeface="微软雅黑" pitchFamily="34" charset="-122"/>
                <a:cs typeface="Arial" pitchFamily="34" charset="0"/>
              </a:rPr>
              <a:t>年碳排放量约占全球排放总量的</a:t>
            </a:r>
            <a:r>
              <a:rPr lang="en-US" altLang="zh-CN" sz="1000" dirty="0" smtClean="0">
                <a:latin typeface="微软雅黑" pitchFamily="34" charset="-122"/>
                <a:ea typeface="微软雅黑" pitchFamily="34" charset="-122"/>
                <a:cs typeface="Arial" pitchFamily="34" charset="0"/>
              </a:rPr>
              <a:t>28%</a:t>
            </a:r>
            <a:r>
              <a:rPr lang="zh-CN" altLang="zh-CN" sz="1000" dirty="0" smtClean="0">
                <a:latin typeface="微软雅黑" pitchFamily="34" charset="-122"/>
                <a:ea typeface="微软雅黑" pitchFamily="34" charset="-122"/>
                <a:cs typeface="Arial" pitchFamily="34" charset="0"/>
              </a:rPr>
              <a:t>，美国占</a:t>
            </a:r>
            <a:r>
              <a:rPr lang="en-US" altLang="zh-CN" sz="1000" dirty="0" smtClean="0">
                <a:latin typeface="微软雅黑" pitchFamily="34" charset="-122"/>
                <a:ea typeface="微软雅黑" pitchFamily="34" charset="-122"/>
                <a:cs typeface="Arial" pitchFamily="34" charset="0"/>
              </a:rPr>
              <a:t>14%</a:t>
            </a:r>
            <a:r>
              <a:rPr lang="zh-CN" altLang="zh-CN" sz="1000" dirty="0" smtClean="0">
                <a:latin typeface="微软雅黑" pitchFamily="34" charset="-122"/>
                <a:ea typeface="微软雅黑" pitchFamily="34" charset="-122"/>
                <a:cs typeface="Arial" pitchFamily="34" charset="0"/>
              </a:rPr>
              <a:t>，欧盟（</a:t>
            </a:r>
            <a:r>
              <a:rPr lang="en-US" altLang="zh-CN" sz="1000" dirty="0" smtClean="0">
                <a:latin typeface="微软雅黑" pitchFamily="34" charset="-122"/>
                <a:ea typeface="微软雅黑" pitchFamily="34" charset="-122"/>
                <a:cs typeface="Arial" pitchFamily="34" charset="0"/>
              </a:rPr>
              <a:t>28</a:t>
            </a:r>
            <a:r>
              <a:rPr lang="zh-CN" altLang="zh-CN" sz="1000" dirty="0" smtClean="0">
                <a:latin typeface="微软雅黑" pitchFamily="34" charset="-122"/>
                <a:ea typeface="微软雅黑" pitchFamily="34" charset="-122"/>
                <a:cs typeface="Arial" pitchFamily="34" charset="0"/>
              </a:rPr>
              <a:t>国）占</a:t>
            </a:r>
            <a:r>
              <a:rPr lang="en-US" altLang="zh-CN" sz="1000" dirty="0" smtClean="0">
                <a:latin typeface="微软雅黑" pitchFamily="34" charset="-122"/>
                <a:ea typeface="微软雅黑" pitchFamily="34" charset="-122"/>
                <a:cs typeface="Arial" pitchFamily="34" charset="0"/>
              </a:rPr>
              <a:t>10%</a:t>
            </a:r>
            <a:r>
              <a:rPr lang="zh-CN" altLang="zh-CN" sz="1000" dirty="0" smtClean="0">
                <a:latin typeface="微软雅黑" pitchFamily="34" charset="-122"/>
                <a:ea typeface="微软雅黑" pitchFamily="34" charset="-122"/>
                <a:cs typeface="Arial" pitchFamily="34" charset="0"/>
              </a:rPr>
              <a:t>，印度占</a:t>
            </a:r>
            <a:r>
              <a:rPr lang="en-US" altLang="zh-CN" sz="1000" dirty="0" smtClean="0">
                <a:latin typeface="微软雅黑" pitchFamily="34" charset="-122"/>
                <a:ea typeface="微软雅黑" pitchFamily="34" charset="-122"/>
                <a:cs typeface="Arial" pitchFamily="34" charset="0"/>
              </a:rPr>
              <a:t>7%</a:t>
            </a:r>
            <a:r>
              <a:rPr lang="zh-CN" altLang="zh-CN" sz="1000" dirty="0" smtClean="0">
                <a:latin typeface="微软雅黑" pitchFamily="34" charset="-122"/>
                <a:ea typeface="微软雅黑" pitchFamily="34" charset="-122"/>
                <a:cs typeface="Arial" pitchFamily="34" charset="0"/>
              </a:rPr>
              <a:t>。从人均排放量来看，</a:t>
            </a:r>
            <a:r>
              <a:rPr lang="en-US" altLang="zh-CN" sz="1000" dirty="0" smtClean="0">
                <a:latin typeface="微软雅黑" pitchFamily="34" charset="-122"/>
                <a:ea typeface="微软雅黑" pitchFamily="34" charset="-122"/>
                <a:cs typeface="Arial" pitchFamily="34" charset="0"/>
              </a:rPr>
              <a:t>2013</a:t>
            </a:r>
            <a:r>
              <a:rPr lang="zh-CN" altLang="zh-CN" sz="1000" dirty="0" smtClean="0">
                <a:latin typeface="微软雅黑" pitchFamily="34" charset="-122"/>
                <a:ea typeface="微软雅黑" pitchFamily="34" charset="-122"/>
                <a:cs typeface="Arial" pitchFamily="34" charset="0"/>
              </a:rPr>
              <a:t>年全球人均碳排放量达到</a:t>
            </a:r>
            <a:r>
              <a:rPr lang="en-US" altLang="zh-CN" sz="1000" dirty="0" smtClean="0">
                <a:latin typeface="微软雅黑" pitchFamily="34" charset="-122"/>
                <a:ea typeface="微软雅黑" pitchFamily="34" charset="-122"/>
                <a:cs typeface="Arial" pitchFamily="34" charset="0"/>
              </a:rPr>
              <a:t>5.1</a:t>
            </a:r>
            <a:r>
              <a:rPr lang="zh-CN" altLang="zh-CN" sz="1000" dirty="0" smtClean="0">
                <a:latin typeface="微软雅黑" pitchFamily="34" charset="-122"/>
                <a:ea typeface="微软雅黑" pitchFamily="34" charset="-122"/>
                <a:cs typeface="Arial" pitchFamily="34" charset="0"/>
              </a:rPr>
              <a:t>吨</a:t>
            </a:r>
            <a:r>
              <a:rPr lang="en-US" altLang="zh-CN" sz="1000" dirty="0" smtClean="0">
                <a:latin typeface="微软雅黑" pitchFamily="34" charset="-122"/>
                <a:ea typeface="微软雅黑" pitchFamily="34" charset="-122"/>
                <a:cs typeface="Arial" pitchFamily="34" charset="0"/>
              </a:rPr>
              <a:t>CO2</a:t>
            </a:r>
            <a:r>
              <a:rPr lang="zh-CN" altLang="zh-CN" sz="1000" dirty="0" smtClean="0">
                <a:latin typeface="微软雅黑" pitchFamily="34" charset="-122"/>
                <a:ea typeface="微软雅黑" pitchFamily="34" charset="-122"/>
                <a:cs typeface="Arial" pitchFamily="34" charset="0"/>
              </a:rPr>
              <a:t>当量，中国人均排放量</a:t>
            </a:r>
            <a:endParaRPr lang="en-US" altLang="zh-CN" sz="1000" dirty="0" smtClean="0">
              <a:latin typeface="微软雅黑" pitchFamily="34" charset="-122"/>
              <a:ea typeface="微软雅黑" pitchFamily="34" charset="-122"/>
              <a:cs typeface="Arial" pitchFamily="34" charset="0"/>
            </a:endParaRPr>
          </a:p>
        </p:txBody>
      </p:sp>
      <p:sp>
        <p:nvSpPr>
          <p:cNvPr id="42" name="TextBox 41"/>
          <p:cNvSpPr txBox="1"/>
          <p:nvPr/>
        </p:nvSpPr>
        <p:spPr>
          <a:xfrm>
            <a:off x="3501008" y="5025008"/>
            <a:ext cx="3168352" cy="2077492"/>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zh-CN" altLang="zh-CN" sz="1000" dirty="0" smtClean="0">
                <a:latin typeface="微软雅黑" pitchFamily="34" charset="-122"/>
                <a:ea typeface="微软雅黑" pitchFamily="34" charset="-122"/>
                <a:cs typeface="Arial" pitchFamily="34" charset="0"/>
              </a:rPr>
              <a:t>（</a:t>
            </a:r>
            <a:r>
              <a:rPr lang="en-US" altLang="zh-CN" sz="1000" dirty="0" smtClean="0">
                <a:latin typeface="微软雅黑" pitchFamily="34" charset="-122"/>
                <a:ea typeface="微软雅黑" pitchFamily="34" charset="-122"/>
                <a:cs typeface="Arial" pitchFamily="34" charset="0"/>
              </a:rPr>
              <a:t>7.2</a:t>
            </a:r>
            <a:r>
              <a:rPr lang="zh-CN" altLang="zh-CN" sz="1000" dirty="0" smtClean="0">
                <a:latin typeface="微软雅黑" pitchFamily="34" charset="-122"/>
                <a:ea typeface="微软雅黑" pitchFamily="34" charset="-122"/>
                <a:cs typeface="Arial" pitchFamily="34" charset="0"/>
              </a:rPr>
              <a:t>吨）首次超过欧盟（</a:t>
            </a:r>
            <a:r>
              <a:rPr lang="en-US" altLang="zh-CN" sz="1000" dirty="0" smtClean="0">
                <a:latin typeface="微软雅黑" pitchFamily="34" charset="-122"/>
                <a:ea typeface="微软雅黑" pitchFamily="34" charset="-122"/>
                <a:cs typeface="Arial" pitchFamily="34" charset="0"/>
              </a:rPr>
              <a:t>6.8</a:t>
            </a:r>
            <a:r>
              <a:rPr lang="zh-CN" altLang="zh-CN" sz="1000" dirty="0" smtClean="0">
                <a:latin typeface="微软雅黑" pitchFamily="34" charset="-122"/>
                <a:ea typeface="微软雅黑" pitchFamily="34" charset="-122"/>
                <a:cs typeface="Arial" pitchFamily="34" charset="0"/>
              </a:rPr>
              <a:t>吨），但仍远低于美国（</a:t>
            </a:r>
            <a:r>
              <a:rPr lang="en-US" altLang="zh-CN" sz="1000" dirty="0" smtClean="0">
                <a:latin typeface="微软雅黑" pitchFamily="34" charset="-122"/>
                <a:ea typeface="微软雅黑" pitchFamily="34" charset="-122"/>
                <a:cs typeface="Arial" pitchFamily="34" charset="0"/>
              </a:rPr>
              <a:t>16.4</a:t>
            </a:r>
            <a:r>
              <a:rPr lang="zh-CN" altLang="zh-CN" sz="1000" dirty="0" smtClean="0">
                <a:latin typeface="微软雅黑" pitchFamily="34" charset="-122"/>
                <a:ea typeface="微软雅黑" pitchFamily="34" charset="-122"/>
                <a:cs typeface="Arial" pitchFamily="34" charset="0"/>
              </a:rPr>
              <a:t>吨）。同为发展中国家的印度</a:t>
            </a:r>
            <a:r>
              <a:rPr lang="en-US" altLang="zh-CN" sz="1000" dirty="0" smtClean="0">
                <a:latin typeface="微软雅黑" pitchFamily="34" charset="-122"/>
                <a:ea typeface="微软雅黑" pitchFamily="34" charset="-122"/>
                <a:cs typeface="Arial" pitchFamily="34" charset="0"/>
              </a:rPr>
              <a:t>2013</a:t>
            </a:r>
            <a:r>
              <a:rPr lang="zh-CN" altLang="zh-CN" sz="1000" dirty="0" smtClean="0">
                <a:latin typeface="微软雅黑" pitchFamily="34" charset="-122"/>
                <a:ea typeface="微软雅黑" pitchFamily="34" charset="-122"/>
                <a:cs typeface="Arial" pitchFamily="34" charset="0"/>
              </a:rPr>
              <a:t>年人均排放量为</a:t>
            </a:r>
            <a:r>
              <a:rPr lang="en-US" altLang="zh-CN" sz="1000" dirty="0" smtClean="0">
                <a:latin typeface="微软雅黑" pitchFamily="34" charset="-122"/>
                <a:ea typeface="微软雅黑" pitchFamily="34" charset="-122"/>
                <a:cs typeface="Arial" pitchFamily="34" charset="0"/>
              </a:rPr>
              <a:t>1.9</a:t>
            </a:r>
            <a:r>
              <a:rPr lang="zh-CN" altLang="zh-CN" sz="1000" dirty="0" smtClean="0">
                <a:latin typeface="微软雅黑" pitchFamily="34" charset="-122"/>
                <a:ea typeface="微软雅黑" pitchFamily="34" charset="-122"/>
                <a:cs typeface="Arial" pitchFamily="34" charset="0"/>
              </a:rPr>
              <a:t>吨，如按照目前印度社会经济发展趋势，预计到</a:t>
            </a:r>
            <a:r>
              <a:rPr lang="en-US" altLang="zh-CN" sz="1000" dirty="0" smtClean="0">
                <a:latin typeface="微软雅黑" pitchFamily="34" charset="-122"/>
                <a:ea typeface="微软雅黑" pitchFamily="34" charset="-122"/>
                <a:cs typeface="Arial" pitchFamily="34" charset="0"/>
              </a:rPr>
              <a:t>2019</a:t>
            </a:r>
            <a:r>
              <a:rPr lang="zh-CN" altLang="zh-CN" sz="1000" dirty="0" smtClean="0">
                <a:latin typeface="微软雅黑" pitchFamily="34" charset="-122"/>
                <a:ea typeface="微软雅黑" pitchFamily="34" charset="-122"/>
                <a:cs typeface="Arial" pitchFamily="34" charset="0"/>
              </a:rPr>
              <a:t>年，印度人均碳排放量也将超过欧盟。研究者指出，如果按照现有发展模式，为确保到本世纪末全球升温幅度相比工业化前控制在</a:t>
            </a:r>
            <a:r>
              <a:rPr lang="en-US" altLang="zh-CN" sz="1000" dirty="0" smtClean="0">
                <a:latin typeface="微软雅黑" pitchFamily="34" charset="-122"/>
                <a:ea typeface="微软雅黑" pitchFamily="34" charset="-122"/>
                <a:cs typeface="Arial" pitchFamily="34" charset="0"/>
              </a:rPr>
              <a:t>2</a:t>
            </a:r>
            <a:r>
              <a:rPr lang="zh-CN" altLang="zh-CN" sz="1000" dirty="0" smtClean="0">
                <a:latin typeface="微软雅黑" pitchFamily="34" charset="-122"/>
                <a:ea typeface="微软雅黑" pitchFamily="34" charset="-122"/>
                <a:cs typeface="Arial" pitchFamily="34" charset="0"/>
              </a:rPr>
              <a:t>℃以内的全球碳排放预算，将有可能在未来</a:t>
            </a:r>
            <a:r>
              <a:rPr lang="en-US" altLang="zh-CN" sz="1000" dirty="0" smtClean="0">
                <a:latin typeface="微软雅黑" pitchFamily="34" charset="-122"/>
                <a:ea typeface="微软雅黑" pitchFamily="34" charset="-122"/>
                <a:cs typeface="Arial" pitchFamily="34" charset="0"/>
              </a:rPr>
              <a:t>30</a:t>
            </a:r>
            <a:r>
              <a:rPr lang="zh-CN" altLang="zh-CN" sz="1000" dirty="0" smtClean="0">
                <a:latin typeface="微软雅黑" pitchFamily="34" charset="-122"/>
                <a:ea typeface="微软雅黑" pitchFamily="34" charset="-122"/>
                <a:cs typeface="Arial" pitchFamily="34" charset="0"/>
              </a:rPr>
              <a:t>年内全部用光。</a:t>
            </a:r>
            <a:endParaRPr lang="en-US" altLang="zh-CN" sz="1000" dirty="0" smtClean="0">
              <a:latin typeface="微软雅黑" pitchFamily="34" charset="-122"/>
              <a:ea typeface="微软雅黑" pitchFamily="34" charset="-122"/>
              <a:cs typeface="Arial" pitchFamily="34" charset="0"/>
            </a:endParaRPr>
          </a:p>
          <a:p>
            <a:pPr algn="r">
              <a:lnSpc>
                <a:spcPct val="150000"/>
              </a:lnSpc>
            </a:pPr>
            <a:r>
              <a:rPr lang="en-US" altLang="zh-CN" sz="800" dirty="0" smtClean="0">
                <a:latin typeface="仿宋" pitchFamily="49" charset="-122"/>
                <a:ea typeface="仿宋" pitchFamily="49" charset="-122"/>
              </a:rPr>
              <a:t>——</a:t>
            </a:r>
            <a:r>
              <a:rPr lang="zh-CN" altLang="zh-CN" sz="800" dirty="0" smtClean="0">
                <a:latin typeface="仿宋" pitchFamily="49" charset="-122"/>
                <a:ea typeface="仿宋" pitchFamily="49" charset="-122"/>
              </a:rPr>
              <a:t>上海市环境科学研究院</a:t>
            </a:r>
            <a:r>
              <a:rPr lang="en-US" altLang="zh-CN" sz="800" dirty="0" smtClean="0">
                <a:latin typeface="仿宋" pitchFamily="49" charset="-122"/>
                <a:ea typeface="仿宋" pitchFamily="49" charset="-122"/>
              </a:rPr>
              <a:t>  </a:t>
            </a:r>
            <a:r>
              <a:rPr lang="zh-CN" altLang="zh-CN" sz="800" dirty="0" smtClean="0">
                <a:latin typeface="仿宋" pitchFamily="49" charset="-122"/>
                <a:ea typeface="仿宋" pitchFamily="49" charset="-122"/>
              </a:rPr>
              <a:t>胡静 </a:t>
            </a:r>
            <a:endParaRPr lang="en-US" altLang="zh-CN" sz="800" dirty="0" smtClean="0">
              <a:latin typeface="仿宋" pitchFamily="49" charset="-122"/>
              <a:ea typeface="仿宋" pitchFamily="49" charset="-122"/>
            </a:endParaRPr>
          </a:p>
          <a:p>
            <a:pPr algn="r">
              <a:lnSpc>
                <a:spcPct val="150000"/>
              </a:lnSpc>
            </a:pPr>
            <a:r>
              <a:rPr lang="zh-CN" altLang="zh-CN" sz="800" dirty="0" smtClean="0">
                <a:latin typeface="Times New Roman" pitchFamily="18" charset="0"/>
                <a:ea typeface="仿宋" pitchFamily="49" charset="-122"/>
                <a:cs typeface="Times New Roman" pitchFamily="18" charset="0"/>
              </a:rPr>
              <a:t>译自《</a:t>
            </a:r>
            <a:r>
              <a:rPr lang="en-US" altLang="zh-CN" sz="800" dirty="0" smtClean="0">
                <a:latin typeface="Times New Roman" pitchFamily="18" charset="0"/>
                <a:ea typeface="仿宋" pitchFamily="49" charset="-122"/>
                <a:cs typeface="Times New Roman" pitchFamily="18" charset="0"/>
              </a:rPr>
              <a:t>Global Carbon Budget 2014</a:t>
            </a:r>
            <a:r>
              <a:rPr lang="zh-CN" altLang="zh-CN" sz="800" dirty="0" smtClean="0">
                <a:latin typeface="Times New Roman" pitchFamily="18" charset="0"/>
                <a:ea typeface="仿宋" pitchFamily="49" charset="-122"/>
                <a:cs typeface="Times New Roman" pitchFamily="18" charset="0"/>
              </a:rPr>
              <a:t>》</a:t>
            </a:r>
            <a:endParaRPr lang="en-US" altLang="zh-CN" sz="1000" dirty="0" smtClean="0">
              <a:latin typeface="Times New Roman" pitchFamily="18" charset="0"/>
              <a:ea typeface="微软雅黑" pitchFamily="34" charset="-122"/>
              <a:cs typeface="Times New Roman" pitchFamily="18" charset="0"/>
            </a:endParaRPr>
          </a:p>
        </p:txBody>
      </p:sp>
      <p:sp>
        <p:nvSpPr>
          <p:cNvPr id="16" name="矩形 15"/>
          <p:cNvSpPr/>
          <p:nvPr/>
        </p:nvSpPr>
        <p:spPr>
          <a:xfrm>
            <a:off x="116632" y="7257256"/>
            <a:ext cx="677108" cy="2376264"/>
          </a:xfrm>
          <a:prstGeom prst="rect">
            <a:avLst/>
          </a:prstGeom>
        </p:spPr>
        <p:txBody>
          <a:bodyPr vert="eaVert" wrap="square" anchor="ctr">
            <a:spAutoFit/>
          </a:bodyPr>
          <a:lstStyle/>
          <a:p>
            <a:pPr algn="ctr"/>
            <a:r>
              <a:rPr lang="zh-CN" altLang="zh-CN" sz="1600" b="1" dirty="0" smtClean="0">
                <a:latin typeface="隶书" pitchFamily="49" charset="-122"/>
                <a:ea typeface="隶书" pitchFamily="49" charset="-122"/>
              </a:rPr>
              <a:t>北美二甲醚清洁能源发展新动态</a:t>
            </a:r>
            <a:endParaRPr lang="zh-CN" altLang="zh-CN" sz="1600" b="1" dirty="0">
              <a:latin typeface="隶书" pitchFamily="49" charset="-122"/>
              <a:ea typeface="隶书" pitchFamily="49" charset="-122"/>
            </a:endParaRPr>
          </a:p>
        </p:txBody>
      </p:sp>
      <p:sp>
        <p:nvSpPr>
          <p:cNvPr id="17" name="矩形 16"/>
          <p:cNvSpPr/>
          <p:nvPr/>
        </p:nvSpPr>
        <p:spPr>
          <a:xfrm>
            <a:off x="3140968" y="7304881"/>
            <a:ext cx="3528392" cy="1477328"/>
          </a:xfrm>
          <a:prstGeom prst="rect">
            <a:avLst/>
          </a:prstGeom>
        </p:spPr>
        <p:txBody>
          <a:bodyPr wrap="square">
            <a:spAutoFit/>
          </a:bodyPr>
          <a:lstStyle/>
          <a:p>
            <a:pPr algn="just">
              <a:lnSpc>
                <a:spcPct val="150000"/>
              </a:lnSpc>
            </a:pPr>
            <a:r>
              <a:rPr lang="en-US" altLang="zh-CN" sz="1000" dirty="0" smtClean="0">
                <a:latin typeface="微软雅黑" pitchFamily="34" charset="-122"/>
                <a:ea typeface="微软雅黑" pitchFamily="34" charset="-122"/>
                <a:cs typeface="Arial" pitchFamily="34" charset="0"/>
              </a:rPr>
              <a:t>       10</a:t>
            </a:r>
            <a:r>
              <a:rPr lang="zh-CN" altLang="zh-CN" sz="1000" dirty="0" smtClean="0">
                <a:latin typeface="微软雅黑" pitchFamily="34" charset="-122"/>
                <a:ea typeface="微软雅黑" pitchFamily="34" charset="-122"/>
                <a:cs typeface="Arial" pitchFamily="34" charset="0"/>
              </a:rPr>
              <a:t>月</a:t>
            </a:r>
            <a:r>
              <a:rPr lang="en-US" altLang="zh-CN" sz="1000" dirty="0" smtClean="0">
                <a:latin typeface="微软雅黑" pitchFamily="34" charset="-122"/>
                <a:ea typeface="微软雅黑" pitchFamily="34" charset="-122"/>
                <a:cs typeface="Arial" pitchFamily="34" charset="0"/>
              </a:rPr>
              <a:t>6</a:t>
            </a:r>
            <a:r>
              <a:rPr lang="zh-CN" altLang="zh-CN" sz="1000" dirty="0" smtClean="0">
                <a:latin typeface="微软雅黑" pitchFamily="34" charset="-122"/>
                <a:ea typeface="微软雅黑" pitchFamily="34" charset="-122"/>
                <a:cs typeface="Arial" pitchFamily="34" charset="0"/>
              </a:rPr>
              <a:t>日</a:t>
            </a:r>
            <a:r>
              <a:rPr lang="en-US" altLang="zh-CN" sz="1000" dirty="0" smtClean="0">
                <a:latin typeface="微软雅黑" pitchFamily="34" charset="-122"/>
                <a:ea typeface="微软雅黑" pitchFamily="34" charset="-122"/>
                <a:cs typeface="Arial" pitchFamily="34" charset="0"/>
              </a:rPr>
              <a:t>-9</a:t>
            </a:r>
            <a:r>
              <a:rPr lang="zh-CN" altLang="zh-CN" sz="1000" dirty="0" smtClean="0">
                <a:latin typeface="微软雅黑" pitchFamily="34" charset="-122"/>
                <a:ea typeface="微软雅黑" pitchFamily="34" charset="-122"/>
                <a:cs typeface="Arial" pitchFamily="34" charset="0"/>
              </a:rPr>
              <a:t>日，第六届国际二甲醚会议（</a:t>
            </a:r>
            <a:r>
              <a:rPr lang="en-US" altLang="zh-CN" sz="1000" dirty="0" smtClean="0">
                <a:latin typeface="微软雅黑" pitchFamily="34" charset="-122"/>
                <a:ea typeface="微软雅黑" pitchFamily="34" charset="-122"/>
                <a:cs typeface="Arial" pitchFamily="34" charset="0"/>
              </a:rPr>
              <a:t>DME6</a:t>
            </a:r>
            <a:r>
              <a:rPr lang="zh-CN" altLang="zh-CN" sz="1000" dirty="0" smtClean="0">
                <a:latin typeface="微软雅黑" pitchFamily="34" charset="-122"/>
                <a:ea typeface="微软雅黑" pitchFamily="34" charset="-122"/>
                <a:cs typeface="Arial" pitchFamily="34" charset="0"/>
              </a:rPr>
              <a:t>）在美国加利福尼亚州圣地亚哥市召开。国际二甲醚会议是二甲醚产业的世界性集会，旨在探讨全球视野下</a:t>
            </a:r>
            <a:r>
              <a:rPr lang="zh-CN" altLang="en-US" sz="1000" dirty="0" smtClean="0">
                <a:latin typeface="微软雅黑" pitchFamily="34" charset="-122"/>
                <a:ea typeface="微软雅黑" pitchFamily="34" charset="-122"/>
                <a:cs typeface="Arial" pitchFamily="34" charset="0"/>
              </a:rPr>
              <a:t>二甲醚作为</a:t>
            </a:r>
            <a:r>
              <a:rPr lang="en-US" altLang="zh-CN" sz="1000" dirty="0" smtClean="0">
                <a:latin typeface="微软雅黑" pitchFamily="34" charset="-122"/>
                <a:ea typeface="微软雅黑" pitchFamily="34" charset="-122"/>
                <a:cs typeface="Arial" pitchFamily="34" charset="0"/>
              </a:rPr>
              <a:t>21</a:t>
            </a:r>
            <a:r>
              <a:rPr lang="zh-CN" altLang="zh-CN" sz="1000" dirty="0" smtClean="0">
                <a:latin typeface="微软雅黑" pitchFamily="34" charset="-122"/>
                <a:ea typeface="微软雅黑" pitchFamily="34" charset="-122"/>
                <a:cs typeface="Arial" pitchFamily="34" charset="0"/>
              </a:rPr>
              <a:t>世纪清洁燃料和化</a:t>
            </a:r>
            <a:r>
              <a:rPr lang="zh-CN" altLang="en-US" sz="1000" dirty="0" smtClean="0">
                <a:latin typeface="微软雅黑" pitchFamily="34" charset="-122"/>
                <a:ea typeface="微软雅黑" pitchFamily="34" charset="-122"/>
                <a:cs typeface="Arial" pitchFamily="34" charset="0"/>
              </a:rPr>
              <a:t>工</a:t>
            </a:r>
            <a:r>
              <a:rPr lang="zh-CN" altLang="zh-CN" sz="1000" dirty="0" smtClean="0">
                <a:latin typeface="微软雅黑" pitchFamily="34" charset="-122"/>
                <a:ea typeface="微软雅黑" pitchFamily="34" charset="-122"/>
                <a:cs typeface="Arial" pitchFamily="34" charset="0"/>
              </a:rPr>
              <a:t>原料面临的机遇和挑战，加速推进二甲醚技术研发，产业化与市场化。本届二甲醚会议汇集了来自</a:t>
            </a:r>
            <a:r>
              <a:rPr lang="en-US" altLang="zh-CN" sz="1000" dirty="0" smtClean="0">
                <a:latin typeface="微软雅黑" pitchFamily="34" charset="-122"/>
                <a:ea typeface="微软雅黑" pitchFamily="34" charset="-122"/>
                <a:cs typeface="Arial" pitchFamily="34" charset="0"/>
              </a:rPr>
              <a:t>15</a:t>
            </a:r>
            <a:r>
              <a:rPr lang="zh-CN" altLang="zh-CN" sz="1000" dirty="0" smtClean="0">
                <a:latin typeface="微软雅黑" pitchFamily="34" charset="-122"/>
                <a:ea typeface="微软雅黑" pitchFamily="34" charset="-122"/>
                <a:cs typeface="Arial" pitchFamily="34" charset="0"/>
              </a:rPr>
              <a:t>个国家与地区的约</a:t>
            </a:r>
            <a:r>
              <a:rPr lang="en-US" altLang="zh-CN" sz="1000" dirty="0" smtClean="0">
                <a:latin typeface="微软雅黑" pitchFamily="34" charset="-122"/>
                <a:ea typeface="微软雅黑" pitchFamily="34" charset="-122"/>
                <a:cs typeface="Arial" pitchFamily="34" charset="0"/>
              </a:rPr>
              <a:t>130</a:t>
            </a:r>
            <a:r>
              <a:rPr lang="zh-CN" altLang="zh-CN" sz="1000" dirty="0" smtClean="0">
                <a:latin typeface="微软雅黑" pitchFamily="34" charset="-122"/>
                <a:ea typeface="微软雅黑" pitchFamily="34" charset="-122"/>
                <a:cs typeface="Arial" pitchFamily="34" charset="0"/>
              </a:rPr>
              <a:t>位二甲醚领域的专家、学者及企业人士。</a:t>
            </a:r>
            <a:endParaRPr lang="zh-CN" altLang="en-US" sz="1000" dirty="0" smtClean="0">
              <a:latin typeface="微软雅黑" pitchFamily="34" charset="-122"/>
              <a:ea typeface="微软雅黑" pitchFamily="34" charset="-122"/>
              <a:cs typeface="Arial" pitchFamily="34" charset="0"/>
            </a:endParaRPr>
          </a:p>
        </p:txBody>
      </p:sp>
      <p:pic>
        <p:nvPicPr>
          <p:cNvPr id="18" name="图片 17" descr="F:\快盘\01_二甲醚项目\04_资料\6_其他\20140620_DME6\赴美文件\会议最终资料_DME6官网\05_Photos\dahai\DSC_0018.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64096" y="7314406"/>
            <a:ext cx="2204864" cy="1311002"/>
          </a:xfrm>
          <a:prstGeom prst="rect">
            <a:avLst/>
          </a:prstGeom>
          <a:ln>
            <a:noFill/>
          </a:ln>
          <a:effectLst>
            <a:outerShdw blurRad="292100" dist="139700" dir="2700000" algn="tl" rotWithShape="0">
              <a:srgbClr val="333333">
                <a:alpha val="65000"/>
              </a:srgbClr>
            </a:outerShdw>
          </a:effectLst>
        </p:spPr>
      </p:pic>
      <p:sp>
        <p:nvSpPr>
          <p:cNvPr id="19" name="矩形 18"/>
          <p:cNvSpPr/>
          <p:nvPr/>
        </p:nvSpPr>
        <p:spPr>
          <a:xfrm>
            <a:off x="792088" y="8678366"/>
            <a:ext cx="6021288" cy="1015663"/>
          </a:xfrm>
          <a:prstGeom prst="rect">
            <a:avLst/>
          </a:prstGeom>
        </p:spPr>
        <p:txBody>
          <a:bodyPr wrap="square">
            <a:spAutoFit/>
          </a:bodyPr>
          <a:lstStyle/>
          <a:p>
            <a:pPr>
              <a:lnSpc>
                <a:spcPct val="150000"/>
              </a:lnSpc>
            </a:pPr>
            <a:r>
              <a:rPr lang="zh-CN" altLang="zh-CN" sz="1000" dirty="0" smtClean="0">
                <a:latin typeface="微软雅黑" pitchFamily="34" charset="-122"/>
                <a:ea typeface="微软雅黑" pitchFamily="34" charset="-122"/>
                <a:cs typeface="Arial" pitchFamily="34" charset="0"/>
              </a:rPr>
              <a:t>与会人士从商业及技术两个层面，主要针对北美地区二甲醚发展情况，展开了广泛的交流与讨论。内容涉及二甲醚的生产、存储及运输，相关标准的制定，二甲醚价格、产量及市场容量，二甲醚汽车的开发等诸多方面</a:t>
            </a:r>
            <a:r>
              <a:rPr lang="zh-CN" altLang="en-US" sz="1000" dirty="0" smtClean="0">
                <a:latin typeface="微软雅黑" pitchFamily="34" charset="-122"/>
                <a:ea typeface="微软雅黑" pitchFamily="34" charset="-122"/>
                <a:cs typeface="Arial" pitchFamily="34" charset="0"/>
              </a:rPr>
              <a:t>。</a:t>
            </a:r>
            <a:endParaRPr lang="en-US" altLang="zh-CN" sz="1000" dirty="0" smtClean="0">
              <a:latin typeface="微软雅黑" pitchFamily="34" charset="-122"/>
              <a:ea typeface="微软雅黑" pitchFamily="34" charset="-122"/>
              <a:cs typeface="Arial" pitchFamily="34" charset="0"/>
            </a:endParaRPr>
          </a:p>
          <a:p>
            <a:pPr algn="r">
              <a:lnSpc>
                <a:spcPct val="150000"/>
              </a:lnSpc>
            </a:pPr>
            <a:r>
              <a:rPr lang="zh-CN" altLang="en-US" sz="1000" dirty="0" smtClean="0">
                <a:latin typeface="Times New Roman" pitchFamily="18" charset="0"/>
                <a:ea typeface="方正姚体" pitchFamily="2" charset="-122"/>
                <a:cs typeface="Times New Roman" pitchFamily="18" charset="0"/>
              </a:rPr>
              <a:t>（下转第</a:t>
            </a:r>
            <a:r>
              <a:rPr lang="en-US" altLang="zh-CN" sz="1000" dirty="0" smtClean="0">
                <a:latin typeface="Times New Roman" pitchFamily="18" charset="0"/>
                <a:ea typeface="方正姚体" pitchFamily="2" charset="-122"/>
                <a:cs typeface="Times New Roman" pitchFamily="18" charset="0"/>
              </a:rPr>
              <a:t>4</a:t>
            </a:r>
            <a:r>
              <a:rPr lang="zh-CN" altLang="en-US" sz="1000" dirty="0" smtClean="0">
                <a:latin typeface="Times New Roman" pitchFamily="18" charset="0"/>
                <a:ea typeface="方正姚体" pitchFamily="2" charset="-122"/>
                <a:cs typeface="Times New Roman" pitchFamily="18" charset="0"/>
              </a:rPr>
              <a:t>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665487" y="5159439"/>
            <a:ext cx="4104456" cy="1938992"/>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zh-CN" altLang="en-US" sz="1000" dirty="0" smtClean="0">
                <a:latin typeface="Times New Roman" pitchFamily="18" charset="0"/>
                <a:ea typeface="微软雅黑" pitchFamily="34" charset="-122"/>
                <a:cs typeface="Times New Roman" pitchFamily="18" charset="0"/>
              </a:rPr>
              <a:t>（上接第</a:t>
            </a:r>
            <a:r>
              <a:rPr lang="en-US" altLang="zh-CN" sz="1000" dirty="0" smtClean="0">
                <a:latin typeface="Times New Roman" pitchFamily="18" charset="0"/>
                <a:ea typeface="微软雅黑" pitchFamily="34" charset="-122"/>
                <a:cs typeface="Times New Roman" pitchFamily="18" charset="0"/>
              </a:rPr>
              <a:t>1</a:t>
            </a:r>
            <a:r>
              <a:rPr lang="zh-CN" altLang="en-US" sz="1000" dirty="0" smtClean="0">
                <a:latin typeface="Times New Roman" pitchFamily="18" charset="0"/>
                <a:ea typeface="微软雅黑" pitchFamily="34" charset="-122"/>
                <a:cs typeface="Times New Roman" pitchFamily="18" charset="0"/>
              </a:rPr>
              <a:t>版）</a:t>
            </a:r>
            <a:endParaRPr lang="en-US" altLang="zh-CN" sz="1000" dirty="0" smtClean="0">
              <a:latin typeface="Times New Roman" pitchFamily="18" charset="0"/>
              <a:ea typeface="微软雅黑" pitchFamily="34" charset="-122"/>
              <a:cs typeface="Times New Roman" pitchFamily="18" charset="0"/>
            </a:endParaRPr>
          </a:p>
          <a:p>
            <a:pPr algn="dist">
              <a:lnSpc>
                <a:spcPct val="150000"/>
              </a:lnSpc>
            </a:pPr>
            <a:r>
              <a:rPr lang="en-US" altLang="zh-CN" sz="1000" dirty="0" smtClean="0">
                <a:latin typeface="Times New Roman" pitchFamily="18" charset="0"/>
                <a:ea typeface="微软雅黑" pitchFamily="34" charset="-122"/>
                <a:cs typeface="Times New Roman" pitchFamily="18" charset="0"/>
              </a:rPr>
              <a:t>        </a:t>
            </a:r>
            <a:r>
              <a:rPr lang="zh-CN" altLang="zh-CN" sz="1000" dirty="0" smtClean="0">
                <a:latin typeface="Times New Roman" pitchFamily="18" charset="0"/>
                <a:ea typeface="微软雅黑" pitchFamily="34" charset="-122"/>
                <a:cs typeface="Times New Roman" pitchFamily="18" charset="0"/>
              </a:rPr>
              <a:t>同时在中国工程院和中国能源研究会的大力支持下，论坛邀请到高水平的大会主旨报告</a:t>
            </a:r>
            <a:r>
              <a:rPr lang="en-US" altLang="zh-CN" sz="1000" dirty="0" smtClean="0">
                <a:latin typeface="Times New Roman" pitchFamily="18" charset="0"/>
                <a:ea typeface="微软雅黑" pitchFamily="34" charset="-122"/>
                <a:cs typeface="Times New Roman" pitchFamily="18" charset="0"/>
              </a:rPr>
              <a:t>6</a:t>
            </a:r>
            <a:r>
              <a:rPr lang="zh-CN" altLang="zh-CN" sz="1000" dirty="0" smtClean="0">
                <a:latin typeface="Times New Roman" pitchFamily="18" charset="0"/>
                <a:ea typeface="微软雅黑" pitchFamily="34" charset="-122"/>
                <a:cs typeface="Times New Roman" pitchFamily="18" charset="0"/>
              </a:rPr>
              <a:t>个，专题报告</a:t>
            </a:r>
            <a:r>
              <a:rPr lang="en-US" altLang="zh-CN" sz="1000" dirty="0" smtClean="0">
                <a:latin typeface="Times New Roman" pitchFamily="18" charset="0"/>
                <a:ea typeface="微软雅黑" pitchFamily="34" charset="-122"/>
                <a:cs typeface="Times New Roman" pitchFamily="18" charset="0"/>
              </a:rPr>
              <a:t>8</a:t>
            </a:r>
            <a:r>
              <a:rPr lang="zh-CN" altLang="zh-CN" sz="1000" dirty="0" smtClean="0">
                <a:latin typeface="Times New Roman" pitchFamily="18" charset="0"/>
                <a:ea typeface="微软雅黑" pitchFamily="34" charset="-122"/>
                <a:cs typeface="Times New Roman" pitchFamily="18" charset="0"/>
              </a:rPr>
              <a:t>个</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中国工程院赵文智院士</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中国工程院周守为院士</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中国能源研究会副理事长吴吟教授</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江苏省能源研究会许刚熙副理事长</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浙江省能源研究会理事长浙江大学能源工程学院院长骆仲泱教授</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上海交大燃气轮机研究所所长翁一武教授</a:t>
            </a:r>
            <a:r>
              <a:rPr lang="zh-CN" altLang="en-US" sz="1000" dirty="0" smtClean="0">
                <a:latin typeface="Times New Roman" pitchFamily="18" charset="0"/>
                <a:ea typeface="微软雅黑" pitchFamily="34" charset="-122"/>
                <a:cs typeface="Times New Roman" pitchFamily="18" charset="0"/>
              </a:rPr>
              <a:t>等分别做了高质量的主旨报告。同时</a:t>
            </a:r>
            <a:r>
              <a:rPr lang="zh-CN" altLang="zh-CN" sz="1000" dirty="0" smtClean="0">
                <a:latin typeface="Times New Roman" pitchFamily="18" charset="0"/>
                <a:ea typeface="微软雅黑" pitchFamily="34" charset="-122"/>
                <a:cs typeface="Times New Roman" pitchFamily="18" charset="0"/>
              </a:rPr>
              <a:t>上海市节能减排中心牛刚副总经理</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上海市能源研究所同济大学李茂德教授</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浙江省能源研究会秘书</a:t>
            </a:r>
            <a:endParaRPr lang="en-US" altLang="zh-CN" sz="1000" dirty="0" smtClean="0">
              <a:latin typeface="Times New Roman" pitchFamily="18" charset="0"/>
              <a:ea typeface="微软雅黑" pitchFamily="34" charset="-122"/>
              <a:cs typeface="Times New Roman" pitchFamily="18" charset="0"/>
            </a:endParaRPr>
          </a:p>
        </p:txBody>
      </p:sp>
      <p:sp>
        <p:nvSpPr>
          <p:cNvPr id="4" name="TextBox 3"/>
          <p:cNvSpPr txBox="1"/>
          <p:nvPr/>
        </p:nvSpPr>
        <p:spPr>
          <a:xfrm>
            <a:off x="0" y="9629001"/>
            <a:ext cx="6858000" cy="276999"/>
          </a:xfrm>
          <a:prstGeom prst="rect">
            <a:avLst/>
          </a:prstGeom>
          <a:noFill/>
        </p:spPr>
        <p:txBody>
          <a:bodyPr wrap="square" rtlCol="0">
            <a:spAutoFit/>
          </a:bodyPr>
          <a:lstStyle/>
          <a:p>
            <a:r>
              <a:rPr lang="en-US" altLang="zh-CN" sz="1200" b="1" dirty="0" smtClean="0">
                <a:latin typeface="Arial" pitchFamily="34" charset="0"/>
                <a:ea typeface="方正报宋_GBK" pitchFamily="65" charset="-122"/>
                <a:cs typeface="Arial" pitchFamily="34" charset="0"/>
              </a:rPr>
              <a:t>  ˂ 2 ˃   </a:t>
            </a:r>
            <a:r>
              <a:rPr lang="zh-CN" altLang="en-US" sz="1200" b="1" dirty="0" smtClean="0">
                <a:latin typeface="Arial" pitchFamily="34" charset="0"/>
                <a:ea typeface="方正报宋_GBK" pitchFamily="65" charset="-122"/>
                <a:cs typeface="Arial" pitchFamily="34" charset="0"/>
              </a:rPr>
              <a:t>国内能源动态</a:t>
            </a:r>
            <a:r>
              <a:rPr lang="en-US" altLang="zh-CN" sz="1200" b="1" dirty="0" smtClean="0">
                <a:latin typeface="Arial" pitchFamily="34" charset="0"/>
                <a:ea typeface="方正报宋_GBK" pitchFamily="65" charset="-122"/>
                <a:cs typeface="Arial" pitchFamily="34" charset="0"/>
              </a:rPr>
              <a:t>                                  </a:t>
            </a:r>
            <a:r>
              <a:rPr lang="zh-CN" altLang="en-US" sz="1200" b="1" dirty="0" smtClean="0">
                <a:latin typeface="Arial" pitchFamily="34" charset="0"/>
                <a:ea typeface="方正姚体" pitchFamily="2" charset="-122"/>
                <a:cs typeface="Arial" pitchFamily="34" charset="0"/>
              </a:rPr>
              <a:t>能  源  信  息                                        </a:t>
            </a:r>
            <a:r>
              <a:rPr lang="en-US" altLang="zh-CN" sz="1200" b="1" dirty="0" smtClean="0">
                <a:latin typeface="Arial" pitchFamily="34" charset="0"/>
                <a:ea typeface="方正报宋_GBK" pitchFamily="65" charset="-122"/>
                <a:cs typeface="Arial" pitchFamily="34" charset="0"/>
              </a:rPr>
              <a:t>2014</a:t>
            </a:r>
            <a:r>
              <a:rPr lang="zh-CN" altLang="en-US" sz="1200" b="1" dirty="0" smtClean="0">
                <a:latin typeface="Arial" pitchFamily="34" charset="0"/>
                <a:ea typeface="方正报宋_GBK" pitchFamily="65" charset="-122"/>
                <a:cs typeface="Arial" pitchFamily="34" charset="0"/>
              </a:rPr>
              <a:t>年</a:t>
            </a:r>
            <a:r>
              <a:rPr lang="en-US" altLang="zh-CN" sz="1200" b="1" dirty="0" smtClean="0">
                <a:latin typeface="Arial" pitchFamily="34" charset="0"/>
                <a:ea typeface="方正报宋_GBK" pitchFamily="65" charset="-122"/>
                <a:cs typeface="Arial" pitchFamily="34" charset="0"/>
              </a:rPr>
              <a:t>12</a:t>
            </a:r>
            <a:r>
              <a:rPr lang="zh-CN" altLang="en-US" sz="1200" b="1" dirty="0" smtClean="0">
                <a:latin typeface="Arial" pitchFamily="34" charset="0"/>
                <a:ea typeface="方正报宋_GBK" pitchFamily="65" charset="-122"/>
                <a:cs typeface="Arial" pitchFamily="34" charset="0"/>
              </a:rPr>
              <a:t>月</a:t>
            </a:r>
            <a:r>
              <a:rPr lang="en-US" altLang="zh-CN" sz="1200" b="1" dirty="0" smtClean="0">
                <a:latin typeface="Arial" pitchFamily="34" charset="0"/>
                <a:ea typeface="方正报宋_GBK" pitchFamily="65" charset="-122"/>
                <a:cs typeface="Arial" pitchFamily="34" charset="0"/>
              </a:rPr>
              <a:t>30</a:t>
            </a:r>
            <a:r>
              <a:rPr lang="zh-CN" altLang="en-US" sz="1200" b="1" dirty="0" smtClean="0">
                <a:latin typeface="Arial" pitchFamily="34" charset="0"/>
                <a:ea typeface="方正报宋_GBK" pitchFamily="65" charset="-122"/>
                <a:cs typeface="Arial" pitchFamily="34" charset="0"/>
              </a:rPr>
              <a:t>日 </a:t>
            </a:r>
            <a:r>
              <a:rPr lang="zh-CN" altLang="en-US" sz="1200" b="1" dirty="0" smtClean="0">
                <a:latin typeface="Arial" pitchFamily="34" charset="0"/>
                <a:ea typeface="方正姚体" pitchFamily="2" charset="-122"/>
                <a:cs typeface="Arial" pitchFamily="34" charset="0"/>
              </a:rPr>
              <a:t>  </a:t>
            </a:r>
            <a:endParaRPr lang="zh-CN" altLang="en-US" sz="1200" b="1" dirty="0">
              <a:latin typeface="Arial" pitchFamily="34" charset="0"/>
              <a:ea typeface="方正姚体" pitchFamily="2" charset="-122"/>
              <a:cs typeface="Arial" pitchFamily="34" charset="0"/>
            </a:endParaRPr>
          </a:p>
        </p:txBody>
      </p:sp>
      <p:sp>
        <p:nvSpPr>
          <p:cNvPr id="5" name="矩形 4"/>
          <p:cNvSpPr/>
          <p:nvPr/>
        </p:nvSpPr>
        <p:spPr>
          <a:xfrm>
            <a:off x="1700808" y="4902478"/>
            <a:ext cx="3286124" cy="338554"/>
          </a:xfrm>
          <a:prstGeom prst="rect">
            <a:avLst/>
          </a:prstGeom>
        </p:spPr>
        <p:txBody>
          <a:bodyPr wrap="square">
            <a:spAutoFit/>
          </a:bodyPr>
          <a:lstStyle/>
          <a:p>
            <a:r>
              <a:rPr lang="zh-CN" altLang="zh-CN" sz="1600" b="1" dirty="0" smtClean="0">
                <a:effectLst>
                  <a:outerShdw blurRad="38100" dist="38100" dir="2700000" algn="tl">
                    <a:srgbClr val="000000">
                      <a:alpha val="43137"/>
                    </a:srgbClr>
                  </a:outerShdw>
                </a:effectLst>
              </a:rPr>
              <a:t>第十一届长三角能源论坛</a:t>
            </a:r>
            <a:r>
              <a:rPr lang="zh-CN" altLang="en-US" sz="1600" b="1" dirty="0" smtClean="0">
                <a:effectLst>
                  <a:outerShdw blurRad="38100" dist="38100" dir="2700000" algn="tl">
                    <a:srgbClr val="000000">
                      <a:alpha val="43137"/>
                    </a:srgbClr>
                  </a:outerShdw>
                </a:effectLst>
              </a:rPr>
              <a:t>成功举办！</a:t>
            </a:r>
            <a:endParaRPr lang="en-US" altLang="zh-CN" sz="1600" b="1" dirty="0" smtClean="0">
              <a:effectLst>
                <a:outerShdw blurRad="38100" dist="38100" dir="2700000" algn="tl">
                  <a:srgbClr val="000000">
                    <a:alpha val="43137"/>
                  </a:srgbClr>
                </a:outerShdw>
              </a:effectLst>
            </a:endParaRPr>
          </a:p>
        </p:txBody>
      </p:sp>
      <p:sp>
        <p:nvSpPr>
          <p:cNvPr id="6" name="矩形 5"/>
          <p:cNvSpPr/>
          <p:nvPr/>
        </p:nvSpPr>
        <p:spPr>
          <a:xfrm>
            <a:off x="87596" y="272480"/>
            <a:ext cx="677108" cy="2520280"/>
          </a:xfrm>
          <a:prstGeom prst="rect">
            <a:avLst/>
          </a:prstGeom>
        </p:spPr>
        <p:txBody>
          <a:bodyPr vert="eaVert" wrap="square">
            <a:spAutoFit/>
          </a:bodyPr>
          <a:lstStyle/>
          <a:p>
            <a:pPr algn="ctr"/>
            <a:r>
              <a:rPr lang="zh-CN" altLang="zh-CN" sz="1600" b="1" dirty="0" smtClean="0">
                <a:latin typeface="隶书" pitchFamily="49" charset="-122"/>
                <a:ea typeface="隶书" pitchFamily="49" charset="-122"/>
              </a:rPr>
              <a:t>天然气管网压</a:t>
            </a:r>
            <a:r>
              <a:rPr lang="zh-CN" altLang="en-US" sz="1600" b="1" dirty="0" smtClean="0">
                <a:latin typeface="隶书" pitchFamily="49" charset="-122"/>
                <a:ea typeface="隶书" pitchFamily="49" charset="-122"/>
              </a:rPr>
              <a:t>力</a:t>
            </a:r>
            <a:endParaRPr lang="en-US" altLang="zh-CN" sz="1600" b="1" dirty="0" smtClean="0">
              <a:latin typeface="隶书" pitchFamily="49" charset="-122"/>
              <a:ea typeface="隶书" pitchFamily="49" charset="-122"/>
            </a:endParaRPr>
          </a:p>
          <a:p>
            <a:pPr algn="ctr"/>
            <a:r>
              <a:rPr lang="zh-CN" altLang="zh-CN" sz="1600" b="1" dirty="0" smtClean="0">
                <a:latin typeface="隶书" pitchFamily="49" charset="-122"/>
                <a:ea typeface="隶书" pitchFamily="49" charset="-122"/>
              </a:rPr>
              <a:t>能回收及冷电联产技术</a:t>
            </a:r>
            <a:endParaRPr lang="zh-CN" altLang="en-US" sz="1600" b="1" dirty="0" smtClean="0">
              <a:latin typeface="隶书" pitchFamily="49" charset="-122"/>
              <a:ea typeface="隶书" pitchFamily="49" charset="-122"/>
            </a:endParaRPr>
          </a:p>
        </p:txBody>
      </p:sp>
      <p:sp>
        <p:nvSpPr>
          <p:cNvPr id="3073" name="Rectangle 1"/>
          <p:cNvSpPr>
            <a:spLocks noChangeArrowheads="1"/>
          </p:cNvSpPr>
          <p:nvPr/>
        </p:nvSpPr>
        <p:spPr bwMode="auto">
          <a:xfrm>
            <a:off x="764704" y="200472"/>
            <a:ext cx="2736304"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6700" algn="just" defTabSz="914400" rtl="0" eaLnBrk="1" fontAlgn="base" latinLnBrk="0" hangingPunct="1">
              <a:lnSpc>
                <a:spcPct val="150000"/>
              </a:lnSpc>
              <a:spcBef>
                <a:spcPct val="0"/>
              </a:spcBef>
              <a:spcAft>
                <a:spcPct val="0"/>
              </a:spcAft>
              <a:buClrTx/>
              <a:buSzTx/>
              <a:buFontTx/>
              <a:buNone/>
              <a:tabLst/>
            </a:pPr>
            <a:r>
              <a:rPr lang="zh-CN" altLang="zh-CN" sz="1000" dirty="0" smtClean="0">
                <a:latin typeface="Times New Roman" pitchFamily="18" charset="0"/>
                <a:ea typeface="微软雅黑" pitchFamily="34" charset="-122"/>
                <a:cs typeface="Times New Roman" pitchFamily="18" charset="0"/>
              </a:rPr>
              <a:t>能源与环境已成为世界各国关注的基本问题，天然气因其清洁高效在能源结构中的比重日益增大。近年来，天然气管网快速建设，高压天然气在调压过程中会产生巨大的压力降，产生大量的压力能和冷能，然而该部分能量并未充分利用。以管网压力</a:t>
            </a:r>
            <a:r>
              <a:rPr lang="en-US" altLang="zh-CN" sz="1000" dirty="0" smtClean="0">
                <a:latin typeface="Times New Roman" pitchFamily="18" charset="0"/>
                <a:ea typeface="微软雅黑" pitchFamily="34" charset="-122"/>
                <a:cs typeface="Times New Roman" pitchFamily="18" charset="0"/>
              </a:rPr>
              <a:t>10 </a:t>
            </a:r>
            <a:r>
              <a:rPr lang="en-US" altLang="zh-CN" sz="1000" dirty="0" err="1" smtClean="0">
                <a:latin typeface="Times New Roman" pitchFamily="18" charset="0"/>
                <a:ea typeface="微软雅黑" pitchFamily="34" charset="-122"/>
                <a:cs typeface="Times New Roman" pitchFamily="18" charset="0"/>
              </a:rPr>
              <a:t>MPa</a:t>
            </a:r>
            <a:r>
              <a:rPr lang="zh-CN" altLang="en-US" sz="1000" dirty="0" smtClean="0">
                <a:latin typeface="Times New Roman" pitchFamily="18" charset="0"/>
                <a:ea typeface="微软雅黑" pitchFamily="34" charset="-122"/>
                <a:cs typeface="Times New Roman" pitchFamily="18" charset="0"/>
              </a:rPr>
              <a:t>，终端用户压力</a:t>
            </a:r>
            <a:r>
              <a:rPr lang="en-US" altLang="zh-CN" sz="1000" dirty="0" smtClean="0">
                <a:latin typeface="Times New Roman" pitchFamily="18" charset="0"/>
                <a:ea typeface="微软雅黑" pitchFamily="34" charset="-122"/>
                <a:cs typeface="Times New Roman" pitchFamily="18" charset="0"/>
              </a:rPr>
              <a:t>0.8 </a:t>
            </a:r>
            <a:r>
              <a:rPr lang="en-US" altLang="zh-CN" sz="1000" dirty="0" err="1" smtClean="0">
                <a:latin typeface="Times New Roman" pitchFamily="18" charset="0"/>
                <a:ea typeface="微软雅黑" pitchFamily="34" charset="-122"/>
                <a:cs typeface="Times New Roman" pitchFamily="18" charset="0"/>
              </a:rPr>
              <a:t>MPa</a:t>
            </a:r>
            <a:r>
              <a:rPr lang="zh-CN" altLang="en-US" sz="1000" dirty="0" smtClean="0">
                <a:latin typeface="Times New Roman" pitchFamily="18" charset="0"/>
                <a:ea typeface="微软雅黑" pitchFamily="34" charset="-122"/>
                <a:cs typeface="Times New Roman" pitchFamily="18" charset="0"/>
              </a:rPr>
              <a:t>为例，每公斤最大可回收</a:t>
            </a:r>
            <a:r>
              <a:rPr lang="en-US" altLang="zh-CN" sz="1000" dirty="0" smtClean="0">
                <a:latin typeface="Times New Roman" pitchFamily="18" charset="0"/>
                <a:ea typeface="微软雅黑" pitchFamily="34" charset="-122"/>
                <a:cs typeface="Times New Roman" pitchFamily="18" charset="0"/>
              </a:rPr>
              <a:t>359.12 kJ </a:t>
            </a:r>
            <a:r>
              <a:rPr lang="zh-CN" altLang="en-US" sz="1000" dirty="0" smtClean="0">
                <a:latin typeface="Times New Roman" pitchFamily="18" charset="0"/>
                <a:ea typeface="微软雅黑" pitchFamily="34" charset="-122"/>
                <a:cs typeface="Times New Roman" pitchFamily="18" charset="0"/>
              </a:rPr>
              <a:t>压力能。若通过设备将这部分能量回收，利用冷能的同时，利用天然气压差发电，将在很大程度上提高能源利用率和天然气管网的运行经济性。</a:t>
            </a:r>
          </a:p>
        </p:txBody>
      </p:sp>
      <p:sp>
        <p:nvSpPr>
          <p:cNvPr id="8" name="Rectangle 1"/>
          <p:cNvSpPr>
            <a:spLocks noChangeArrowheads="1"/>
          </p:cNvSpPr>
          <p:nvPr/>
        </p:nvSpPr>
        <p:spPr bwMode="auto">
          <a:xfrm>
            <a:off x="3573016" y="192628"/>
            <a:ext cx="3096344" cy="2816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6700" algn="just" defTabSz="914400" rtl="0" eaLnBrk="0" fontAlgn="base" latinLnBrk="0" hangingPunct="0">
              <a:lnSpc>
                <a:spcPct val="150000"/>
              </a:lnSpc>
              <a:spcBef>
                <a:spcPct val="0"/>
              </a:spcBef>
              <a:spcAft>
                <a:spcPct val="0"/>
              </a:spcAft>
              <a:buClrTx/>
              <a:buSzTx/>
              <a:buFontTx/>
              <a:buNone/>
              <a:tabLst/>
            </a:pPr>
            <a:r>
              <a:rPr lang="zh-CN" altLang="en-US" sz="1000" dirty="0" smtClean="0">
                <a:latin typeface="Times New Roman" pitchFamily="18" charset="0"/>
                <a:ea typeface="微软雅黑" pitchFamily="34" charset="-122"/>
                <a:cs typeface="Times New Roman" pitchFamily="18" charset="0"/>
              </a:rPr>
              <a:t>目前国内外针对天然气压力能利用进行了一系列研究，并取得一定成果。其中北美</a:t>
            </a:r>
            <a:r>
              <a:rPr lang="en-US" altLang="zh-CN" sz="1000" dirty="0" smtClean="0">
                <a:latin typeface="Times New Roman" pitchFamily="18" charset="0"/>
                <a:ea typeface="微软雅黑" pitchFamily="34" charset="-122"/>
                <a:cs typeface="Times New Roman" pitchFamily="18" charset="0"/>
              </a:rPr>
              <a:t>Enbridge</a:t>
            </a:r>
            <a:r>
              <a:rPr lang="zh-CN" altLang="en-US" sz="1000" dirty="0" smtClean="0">
                <a:latin typeface="Times New Roman" pitchFamily="18" charset="0"/>
                <a:ea typeface="微软雅黑" pitchFamily="34" charset="-122"/>
                <a:cs typeface="Times New Roman" pitchFamily="18" charset="0"/>
              </a:rPr>
              <a:t>公司将膨胀机与燃料电池组合在一起形成</a:t>
            </a:r>
            <a:r>
              <a:rPr lang="en-US" altLang="zh-CN" sz="1000" dirty="0" smtClean="0">
                <a:latin typeface="Times New Roman" pitchFamily="18" charset="0"/>
                <a:ea typeface="微软雅黑" pitchFamily="34" charset="-122"/>
                <a:cs typeface="Times New Roman" pitchFamily="18" charset="0"/>
              </a:rPr>
              <a:t>DFC-ERG</a:t>
            </a:r>
            <a:r>
              <a:rPr lang="zh-CN" altLang="en-US" sz="1000" dirty="0" smtClean="0">
                <a:latin typeface="Times New Roman" pitchFamily="18" charset="0"/>
                <a:ea typeface="微软雅黑" pitchFamily="34" charset="-122"/>
                <a:cs typeface="Times New Roman" pitchFamily="18" charset="0"/>
              </a:rPr>
              <a:t>系统，并在加拿大多伦多门站进行了现场试验，俄罗斯</a:t>
            </a:r>
            <a:r>
              <a:rPr lang="en-US" altLang="zh-CN" sz="1000" dirty="0" err="1" smtClean="0">
                <a:latin typeface="Times New Roman" pitchFamily="18" charset="0"/>
                <a:ea typeface="微软雅黑" pitchFamily="34" charset="-122"/>
                <a:cs typeface="Times New Roman" pitchFamily="18" charset="0"/>
              </a:rPr>
              <a:t>Lentransgaz</a:t>
            </a:r>
            <a:r>
              <a:rPr lang="zh-CN" altLang="en-US" sz="1000" dirty="0" smtClean="0">
                <a:latin typeface="Times New Roman" pitchFamily="18" charset="0"/>
                <a:ea typeface="微软雅黑" pitchFamily="34" charset="-122"/>
                <a:cs typeface="Times New Roman" pitchFamily="18" charset="0"/>
              </a:rPr>
              <a:t>公司利用涡流管将压力能转化为冷量液化天然气等。在国内，华南理工大学等研究机构也进行了科研攻关，并在深圳求雨岭门站进行了国内首个天然气管网压力能利用项目示范。随着我国天然气管网的建设，该技术具有重要的研究价值和广阔的市场前景。 </a:t>
            </a:r>
            <a:endParaRPr lang="en-US" altLang="zh-CN" sz="1000" dirty="0" smtClean="0">
              <a:latin typeface="Times New Roman" pitchFamily="18" charset="0"/>
              <a:ea typeface="微软雅黑" pitchFamily="34" charset="-122"/>
              <a:cs typeface="Times New Roman" pitchFamily="18" charset="0"/>
            </a:endParaRPr>
          </a:p>
          <a:p>
            <a:pPr lvl="0" indent="355600" algn="r" defTabSz="914400" eaLnBrk="0" fontAlgn="base" hangingPunct="0">
              <a:lnSpc>
                <a:spcPct val="150000"/>
              </a:lnSpc>
              <a:spcBef>
                <a:spcPct val="0"/>
              </a:spcBef>
              <a:spcAft>
                <a:spcPct val="0"/>
              </a:spcAft>
            </a:pPr>
            <a:r>
              <a:rPr lang="en-US" altLang="zh-CN" sz="1000" dirty="0" smtClean="0"/>
              <a:t>——</a:t>
            </a:r>
            <a:r>
              <a:rPr lang="zh-CN" altLang="zh-CN" sz="800" dirty="0" smtClean="0">
                <a:latin typeface="仿宋" pitchFamily="49" charset="-122"/>
                <a:ea typeface="仿宋" pitchFamily="49" charset="-122"/>
              </a:rPr>
              <a:t>上海市节能监察中心</a:t>
            </a:r>
            <a:r>
              <a:rPr lang="en-US" altLang="zh-CN" sz="800" dirty="0" smtClean="0">
                <a:latin typeface="仿宋" pitchFamily="49" charset="-122"/>
                <a:ea typeface="仿宋" pitchFamily="49" charset="-122"/>
              </a:rPr>
              <a:t>  </a:t>
            </a:r>
            <a:r>
              <a:rPr lang="zh-CN" altLang="zh-CN" sz="800" dirty="0" smtClean="0">
                <a:latin typeface="仿宋" pitchFamily="49" charset="-122"/>
                <a:ea typeface="仿宋" pitchFamily="49" charset="-122"/>
              </a:rPr>
              <a:t>任庚坡</a:t>
            </a:r>
            <a:endParaRPr lang="en-US" altLang="zh-CN" sz="800" dirty="0" smtClean="0">
              <a:latin typeface="仿宋" pitchFamily="49" charset="-122"/>
              <a:ea typeface="仿宋" pitchFamily="49" charset="-122"/>
            </a:endParaRPr>
          </a:p>
          <a:p>
            <a:pPr lvl="0" defTabSz="914400" eaLnBrk="0" fontAlgn="base" hangingPunct="0">
              <a:lnSpc>
                <a:spcPct val="150000"/>
              </a:lnSpc>
              <a:spcBef>
                <a:spcPct val="0"/>
              </a:spcBef>
              <a:spcAft>
                <a:spcPct val="0"/>
              </a:spcAft>
            </a:pPr>
            <a:r>
              <a:rPr lang="en-US" altLang="zh-CN" sz="800" dirty="0" smtClean="0">
                <a:latin typeface="仿宋" pitchFamily="49" charset="-122"/>
                <a:ea typeface="仿宋" pitchFamily="49" charset="-122"/>
              </a:rPr>
              <a:t>                                      2014</a:t>
            </a:r>
            <a:r>
              <a:rPr lang="zh-CN" altLang="en-US" sz="800" dirty="0" smtClean="0">
                <a:latin typeface="仿宋" pitchFamily="49" charset="-122"/>
                <a:ea typeface="仿宋" pitchFamily="49" charset="-122"/>
              </a:rPr>
              <a:t>年</a:t>
            </a:r>
            <a:r>
              <a:rPr lang="en-US" altLang="zh-CN" sz="800" dirty="0" smtClean="0">
                <a:latin typeface="仿宋" pitchFamily="49" charset="-122"/>
                <a:ea typeface="仿宋" pitchFamily="49" charset="-122"/>
              </a:rPr>
              <a:t>12</a:t>
            </a:r>
            <a:r>
              <a:rPr lang="zh-CN" altLang="en-US" sz="800" dirty="0" smtClean="0">
                <a:latin typeface="仿宋" pitchFamily="49" charset="-122"/>
                <a:ea typeface="仿宋" pitchFamily="49" charset="-122"/>
              </a:rPr>
              <a:t>月</a:t>
            </a:r>
          </a:p>
        </p:txBody>
      </p:sp>
      <p:cxnSp>
        <p:nvCxnSpPr>
          <p:cNvPr id="11" name="直接连接符 10"/>
          <p:cNvCxnSpPr/>
          <p:nvPr/>
        </p:nvCxnSpPr>
        <p:spPr>
          <a:xfrm flipV="1">
            <a:off x="188640" y="3008783"/>
            <a:ext cx="6408712" cy="1"/>
          </a:xfrm>
          <a:prstGeom prst="line">
            <a:avLst/>
          </a:prstGeom>
          <a:ln w="19050" cmpd="sng">
            <a:solidFill>
              <a:srgbClr val="00B050"/>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772816" y="3008784"/>
            <a:ext cx="3429000" cy="276999"/>
          </a:xfrm>
          <a:prstGeom prst="rect">
            <a:avLst/>
          </a:prstGeom>
        </p:spPr>
        <p:txBody>
          <a:bodyPr>
            <a:spAutoFit/>
          </a:bodyPr>
          <a:lstStyle/>
          <a:p>
            <a:pPr algn="ctr"/>
            <a:r>
              <a:rPr lang="zh-CN" altLang="en-US" sz="1200" b="1" dirty="0" smtClean="0">
                <a:latin typeface="方正姚体" pitchFamily="2" charset="-122"/>
                <a:ea typeface="方正姚体" pitchFamily="2" charset="-122"/>
              </a:rPr>
              <a:t>财政部提高“石油暴利税” 起征点</a:t>
            </a:r>
          </a:p>
        </p:txBody>
      </p:sp>
      <p:sp>
        <p:nvSpPr>
          <p:cNvPr id="13" name="矩形 12"/>
          <p:cNvSpPr/>
          <p:nvPr/>
        </p:nvSpPr>
        <p:spPr>
          <a:xfrm>
            <a:off x="116632" y="3344441"/>
            <a:ext cx="2232248" cy="1554272"/>
          </a:xfrm>
          <a:prstGeom prst="rect">
            <a:avLst/>
          </a:prstGeom>
        </p:spPr>
        <p:txBody>
          <a:bodyPr wrap="square">
            <a:spAutoFit/>
          </a:bodyPr>
          <a:lstStyle/>
          <a:p>
            <a:pPr algn="just"/>
            <a:r>
              <a:rPr lang="zh-CN" altLang="en-US" sz="1000" dirty="0" smtClean="0">
                <a:latin typeface="Times New Roman" pitchFamily="18" charset="0"/>
                <a:ea typeface="微软雅黑" pitchFamily="34" charset="-122"/>
                <a:cs typeface="Times New Roman" pitchFamily="18" charset="0"/>
              </a:rPr>
              <a:t>        据财政部网站</a:t>
            </a:r>
            <a:r>
              <a:rPr lang="en-US" altLang="zh-CN" sz="1000" dirty="0" smtClean="0">
                <a:latin typeface="Times New Roman" pitchFamily="18" charset="0"/>
                <a:ea typeface="微软雅黑" pitchFamily="34" charset="-122"/>
                <a:cs typeface="Times New Roman" pitchFamily="18" charset="0"/>
              </a:rPr>
              <a:t>12</a:t>
            </a:r>
            <a:r>
              <a:rPr lang="zh-CN" altLang="en-US" sz="1000" dirty="0" smtClean="0">
                <a:latin typeface="Times New Roman" pitchFamily="18" charset="0"/>
                <a:ea typeface="微软雅黑" pitchFamily="34" charset="-122"/>
                <a:cs typeface="Times New Roman" pitchFamily="18" charset="0"/>
              </a:rPr>
              <a:t>月</a:t>
            </a:r>
            <a:r>
              <a:rPr lang="en-US" altLang="zh-CN" sz="1000" dirty="0" smtClean="0">
                <a:latin typeface="Times New Roman" pitchFamily="18" charset="0"/>
                <a:ea typeface="微软雅黑" pitchFamily="34" charset="-122"/>
                <a:cs typeface="Times New Roman" pitchFamily="18" charset="0"/>
              </a:rPr>
              <a:t>27</a:t>
            </a:r>
            <a:r>
              <a:rPr lang="zh-CN" altLang="en-US" sz="1000" dirty="0" smtClean="0">
                <a:latin typeface="Times New Roman" pitchFamily="18" charset="0"/>
                <a:ea typeface="微软雅黑" pitchFamily="34" charset="-122"/>
                <a:cs typeface="Times New Roman" pitchFamily="18" charset="0"/>
              </a:rPr>
              <a:t>日消息，经国务院批准，财政部决定从</a:t>
            </a:r>
            <a:r>
              <a:rPr lang="en-US" altLang="zh-CN" sz="1000" dirty="0" smtClean="0">
                <a:latin typeface="Times New Roman" pitchFamily="18" charset="0"/>
                <a:ea typeface="微软雅黑" pitchFamily="34" charset="-122"/>
                <a:cs typeface="Times New Roman" pitchFamily="18" charset="0"/>
              </a:rPr>
              <a:t>2015</a:t>
            </a:r>
            <a:r>
              <a:rPr lang="zh-CN" altLang="en-US" sz="1000" dirty="0" smtClean="0">
                <a:latin typeface="Times New Roman" pitchFamily="18" charset="0"/>
                <a:ea typeface="微软雅黑" pitchFamily="34" charset="-122"/>
                <a:cs typeface="Times New Roman" pitchFamily="18" charset="0"/>
              </a:rPr>
              <a:t>年</a:t>
            </a:r>
            <a:r>
              <a:rPr lang="en-US" altLang="zh-CN" sz="1000" dirty="0" smtClean="0">
                <a:latin typeface="Times New Roman" pitchFamily="18" charset="0"/>
                <a:ea typeface="微软雅黑" pitchFamily="34" charset="-122"/>
                <a:cs typeface="Times New Roman" pitchFamily="18" charset="0"/>
              </a:rPr>
              <a:t>1</a:t>
            </a:r>
            <a:r>
              <a:rPr lang="zh-CN" altLang="en-US" sz="1000" dirty="0" smtClean="0">
                <a:latin typeface="Times New Roman" pitchFamily="18" charset="0"/>
                <a:ea typeface="微软雅黑" pitchFamily="34" charset="-122"/>
                <a:cs typeface="Times New Roman" pitchFamily="18" charset="0"/>
              </a:rPr>
              <a:t>月</a:t>
            </a:r>
            <a:r>
              <a:rPr lang="en-US" altLang="zh-CN" sz="1000" dirty="0" smtClean="0">
                <a:latin typeface="Times New Roman" pitchFamily="18" charset="0"/>
                <a:ea typeface="微软雅黑" pitchFamily="34" charset="-122"/>
                <a:cs typeface="Times New Roman" pitchFamily="18" charset="0"/>
              </a:rPr>
              <a:t>1</a:t>
            </a:r>
            <a:r>
              <a:rPr lang="zh-CN" altLang="en-US" sz="1000" dirty="0" smtClean="0">
                <a:latin typeface="Times New Roman" pitchFamily="18" charset="0"/>
                <a:ea typeface="微软雅黑" pitchFamily="34" charset="-122"/>
                <a:cs typeface="Times New Roman" pitchFamily="18" charset="0"/>
              </a:rPr>
              <a:t>日起，将石油特别收益金起征点提高至</a:t>
            </a:r>
            <a:r>
              <a:rPr lang="en-US" altLang="zh-CN" sz="1000" dirty="0" smtClean="0">
                <a:latin typeface="Times New Roman" pitchFamily="18" charset="0"/>
                <a:ea typeface="微软雅黑" pitchFamily="34" charset="-122"/>
                <a:cs typeface="Times New Roman" pitchFamily="18" charset="0"/>
              </a:rPr>
              <a:t>65</a:t>
            </a:r>
            <a:r>
              <a:rPr lang="zh-CN" altLang="en-US" sz="1000" dirty="0" smtClean="0">
                <a:latin typeface="Times New Roman" pitchFamily="18" charset="0"/>
                <a:ea typeface="微软雅黑" pitchFamily="34" charset="-122"/>
                <a:cs typeface="Times New Roman" pitchFamily="18" charset="0"/>
              </a:rPr>
              <a:t>美元</a:t>
            </a:r>
            <a:r>
              <a:rPr lang="en-US" altLang="zh-CN" sz="1000" dirty="0" smtClean="0">
                <a:latin typeface="Times New Roman" pitchFamily="18" charset="0"/>
                <a:ea typeface="微软雅黑" pitchFamily="34" charset="-122"/>
                <a:cs typeface="Times New Roman" pitchFamily="18" charset="0"/>
              </a:rPr>
              <a:t>/</a:t>
            </a:r>
            <a:r>
              <a:rPr lang="zh-CN" altLang="en-US" sz="1000" dirty="0" smtClean="0">
                <a:latin typeface="Times New Roman" pitchFamily="18" charset="0"/>
                <a:ea typeface="微软雅黑" pitchFamily="34" charset="-122"/>
                <a:cs typeface="Times New Roman" pitchFamily="18" charset="0"/>
              </a:rPr>
              <a:t>桶。起征点提高后，石油特别收益金征收仍实行</a:t>
            </a:r>
            <a:r>
              <a:rPr lang="en-US" altLang="zh-CN" sz="1000" dirty="0" smtClean="0">
                <a:latin typeface="Times New Roman" pitchFamily="18" charset="0"/>
                <a:ea typeface="微软雅黑" pitchFamily="34" charset="-122"/>
                <a:cs typeface="Times New Roman" pitchFamily="18" charset="0"/>
              </a:rPr>
              <a:t>5</a:t>
            </a:r>
            <a:r>
              <a:rPr lang="zh-CN" altLang="en-US" sz="1000" dirty="0" smtClean="0">
                <a:latin typeface="Times New Roman" pitchFamily="18" charset="0"/>
                <a:ea typeface="微软雅黑" pitchFamily="34" charset="-122"/>
                <a:cs typeface="Times New Roman" pitchFamily="18" charset="0"/>
              </a:rPr>
              <a:t>级超额累进从价定率计征。</a:t>
            </a:r>
          </a:p>
          <a:p>
            <a:pPr algn="just">
              <a:spcBef>
                <a:spcPts val="600"/>
              </a:spcBef>
              <a:spcAft>
                <a:spcPts val="600"/>
              </a:spcAft>
            </a:pPr>
            <a:r>
              <a:rPr lang="zh-CN" altLang="en-US" sz="1000" dirty="0" smtClean="0">
                <a:latin typeface="Times New Roman" pitchFamily="18" charset="0"/>
                <a:ea typeface="微软雅黑" pitchFamily="34" charset="-122"/>
                <a:cs typeface="Times New Roman" pitchFamily="18" charset="0"/>
              </a:rPr>
              <a:t>       起征点从</a:t>
            </a:r>
            <a:r>
              <a:rPr lang="en-US" altLang="zh-CN" sz="1000" dirty="0" smtClean="0">
                <a:latin typeface="Times New Roman" pitchFamily="18" charset="0"/>
                <a:ea typeface="微软雅黑" pitchFamily="34" charset="-122"/>
                <a:cs typeface="Times New Roman" pitchFamily="18" charset="0"/>
              </a:rPr>
              <a:t>55</a:t>
            </a:r>
            <a:r>
              <a:rPr lang="zh-CN" altLang="en-US" sz="1000" dirty="0" smtClean="0">
                <a:latin typeface="Times New Roman" pitchFamily="18" charset="0"/>
                <a:ea typeface="微软雅黑" pitchFamily="34" charset="-122"/>
                <a:cs typeface="Times New Roman" pitchFamily="18" charset="0"/>
              </a:rPr>
              <a:t>美元</a:t>
            </a:r>
            <a:r>
              <a:rPr lang="en-US" altLang="zh-CN" sz="1000" dirty="0" smtClean="0">
                <a:latin typeface="Times New Roman" pitchFamily="18" charset="0"/>
                <a:ea typeface="微软雅黑" pitchFamily="34" charset="-122"/>
                <a:cs typeface="Times New Roman" pitchFamily="18" charset="0"/>
              </a:rPr>
              <a:t>/</a:t>
            </a:r>
            <a:r>
              <a:rPr lang="zh-CN" altLang="en-US" sz="1000" dirty="0" smtClean="0">
                <a:latin typeface="Times New Roman" pitchFamily="18" charset="0"/>
                <a:ea typeface="微软雅黑" pitchFamily="34" charset="-122"/>
                <a:cs typeface="Times New Roman" pitchFamily="18" charset="0"/>
              </a:rPr>
              <a:t>桶上调至</a:t>
            </a:r>
            <a:r>
              <a:rPr lang="en-US" altLang="zh-CN" sz="1000" dirty="0" smtClean="0">
                <a:latin typeface="Times New Roman" pitchFamily="18" charset="0"/>
                <a:ea typeface="微软雅黑" pitchFamily="34" charset="-122"/>
                <a:cs typeface="Times New Roman" pitchFamily="18" charset="0"/>
              </a:rPr>
              <a:t>65</a:t>
            </a:r>
            <a:r>
              <a:rPr lang="zh-CN" altLang="en-US" sz="1000" dirty="0" smtClean="0">
                <a:latin typeface="Times New Roman" pitchFamily="18" charset="0"/>
                <a:ea typeface="微软雅黑" pitchFamily="34" charset="-122"/>
                <a:cs typeface="Times New Roman" pitchFamily="18" charset="0"/>
              </a:rPr>
              <a:t>美元</a:t>
            </a:r>
            <a:r>
              <a:rPr lang="en-US" altLang="zh-CN" sz="1000" dirty="0" smtClean="0">
                <a:latin typeface="Times New Roman" pitchFamily="18" charset="0"/>
                <a:ea typeface="微软雅黑" pitchFamily="34" charset="-122"/>
                <a:cs typeface="Times New Roman" pitchFamily="18" charset="0"/>
              </a:rPr>
              <a:t>/</a:t>
            </a:r>
            <a:r>
              <a:rPr lang="zh-CN" altLang="en-US" sz="1000" dirty="0" smtClean="0">
                <a:latin typeface="Times New Roman" pitchFamily="18" charset="0"/>
                <a:ea typeface="微软雅黑" pitchFamily="34" charset="-122"/>
                <a:cs typeface="Times New Roman" pitchFamily="18" charset="0"/>
              </a:rPr>
              <a:t>桶，将很大程度卸下油企的税负重担。</a:t>
            </a:r>
          </a:p>
        </p:txBody>
      </p:sp>
      <p:sp>
        <p:nvSpPr>
          <p:cNvPr id="15" name="矩形 14"/>
          <p:cNvSpPr/>
          <p:nvPr/>
        </p:nvSpPr>
        <p:spPr>
          <a:xfrm>
            <a:off x="2348880" y="3326720"/>
            <a:ext cx="2232248" cy="1554272"/>
          </a:xfrm>
          <a:prstGeom prst="rect">
            <a:avLst/>
          </a:prstGeom>
        </p:spPr>
        <p:txBody>
          <a:bodyPr wrap="square">
            <a:spAutoFit/>
          </a:bodyPr>
          <a:lstStyle/>
          <a:p>
            <a:pPr algn="just">
              <a:spcBef>
                <a:spcPts val="600"/>
              </a:spcBef>
              <a:spcAft>
                <a:spcPts val="600"/>
              </a:spcAft>
            </a:pPr>
            <a:r>
              <a:rPr lang="zh-CN" altLang="en-US" sz="1000" dirty="0" smtClean="0">
                <a:latin typeface="Times New Roman" pitchFamily="18" charset="0"/>
                <a:ea typeface="微软雅黑" pitchFamily="34" charset="-122"/>
                <a:cs typeface="Times New Roman" pitchFamily="18" charset="0"/>
              </a:rPr>
              <a:t>        据统计，</a:t>
            </a:r>
            <a:r>
              <a:rPr lang="en-US" altLang="zh-CN" sz="1000" dirty="0" smtClean="0">
                <a:latin typeface="Times New Roman" pitchFamily="18" charset="0"/>
                <a:ea typeface="微软雅黑" pitchFamily="34" charset="-122"/>
                <a:cs typeface="Times New Roman" pitchFamily="18" charset="0"/>
              </a:rPr>
              <a:t>2009-2013</a:t>
            </a:r>
            <a:r>
              <a:rPr lang="zh-CN" altLang="en-US" sz="1000" dirty="0" smtClean="0">
                <a:latin typeface="Times New Roman" pitchFamily="18" charset="0"/>
                <a:ea typeface="微软雅黑" pitchFamily="34" charset="-122"/>
                <a:cs typeface="Times New Roman" pitchFamily="18" charset="0"/>
              </a:rPr>
              <a:t>年，中石油、中海油和中石化累计缴纳石油特别收益金分别为</a:t>
            </a:r>
            <a:r>
              <a:rPr lang="en-US" altLang="zh-CN" sz="1000" dirty="0" smtClean="0">
                <a:latin typeface="Times New Roman" pitchFamily="18" charset="0"/>
                <a:ea typeface="微软雅黑" pitchFamily="34" charset="-122"/>
                <a:cs typeface="Times New Roman" pitchFamily="18" charset="0"/>
              </a:rPr>
              <a:t>3264.95</a:t>
            </a:r>
            <a:r>
              <a:rPr lang="zh-CN" altLang="en-US" sz="1000" dirty="0" smtClean="0">
                <a:latin typeface="Times New Roman" pitchFamily="18" charset="0"/>
                <a:ea typeface="微软雅黑" pitchFamily="34" charset="-122"/>
                <a:cs typeface="Times New Roman" pitchFamily="18" charset="0"/>
              </a:rPr>
              <a:t>亿元、</a:t>
            </a:r>
            <a:r>
              <a:rPr lang="en-US" altLang="zh-CN" sz="1000" dirty="0" smtClean="0">
                <a:latin typeface="Times New Roman" pitchFamily="18" charset="0"/>
                <a:ea typeface="微软雅黑" pitchFamily="34" charset="-122"/>
                <a:cs typeface="Times New Roman" pitchFamily="18" charset="0"/>
              </a:rPr>
              <a:t>1057.59</a:t>
            </a:r>
            <a:r>
              <a:rPr lang="zh-CN" altLang="en-US" sz="1000" dirty="0" smtClean="0">
                <a:latin typeface="Times New Roman" pitchFamily="18" charset="0"/>
                <a:ea typeface="微软雅黑" pitchFamily="34" charset="-122"/>
                <a:cs typeface="Times New Roman" pitchFamily="18" charset="0"/>
              </a:rPr>
              <a:t>亿元和</a:t>
            </a:r>
            <a:r>
              <a:rPr lang="en-US" altLang="zh-CN" sz="1000" dirty="0" smtClean="0">
                <a:latin typeface="Times New Roman" pitchFamily="18" charset="0"/>
                <a:ea typeface="微软雅黑" pitchFamily="34" charset="-122"/>
                <a:cs typeface="Times New Roman" pitchFamily="18" charset="0"/>
              </a:rPr>
              <a:t>1193.65</a:t>
            </a:r>
            <a:r>
              <a:rPr lang="zh-CN" altLang="en-US" sz="1000" dirty="0" smtClean="0">
                <a:latin typeface="Times New Roman" pitchFamily="18" charset="0"/>
                <a:ea typeface="微软雅黑" pitchFamily="34" charset="-122"/>
                <a:cs typeface="Times New Roman" pitchFamily="18" charset="0"/>
              </a:rPr>
              <a:t>亿元，在“三桶油”所缴纳的税费中分别占</a:t>
            </a:r>
            <a:r>
              <a:rPr lang="en-US" altLang="zh-CN" sz="1000" dirty="0" smtClean="0">
                <a:latin typeface="Times New Roman" pitchFamily="18" charset="0"/>
                <a:ea typeface="微软雅黑" pitchFamily="34" charset="-122"/>
                <a:cs typeface="Times New Roman" pitchFamily="18" charset="0"/>
              </a:rPr>
              <a:t>31.1%</a:t>
            </a:r>
            <a:r>
              <a:rPr lang="zh-CN" altLang="en-US" sz="1000" dirty="0" smtClean="0">
                <a:latin typeface="Times New Roman" pitchFamily="18" charset="0"/>
                <a:ea typeface="微软雅黑" pitchFamily="34" charset="-122"/>
                <a:cs typeface="Times New Roman" pitchFamily="18" charset="0"/>
              </a:rPr>
              <a:t>、</a:t>
            </a:r>
            <a:r>
              <a:rPr lang="en-US" altLang="zh-CN" sz="1000" dirty="0" smtClean="0">
                <a:latin typeface="Times New Roman" pitchFamily="18" charset="0"/>
                <a:ea typeface="微软雅黑" pitchFamily="34" charset="-122"/>
                <a:cs typeface="Times New Roman" pitchFamily="18" charset="0"/>
              </a:rPr>
              <a:t>33.8%</a:t>
            </a:r>
            <a:r>
              <a:rPr lang="zh-CN" altLang="en-US" sz="1000" dirty="0" smtClean="0">
                <a:latin typeface="Times New Roman" pitchFamily="18" charset="0"/>
                <a:ea typeface="微软雅黑" pitchFamily="34" charset="-122"/>
                <a:cs typeface="Times New Roman" pitchFamily="18" charset="0"/>
              </a:rPr>
              <a:t>和</a:t>
            </a:r>
            <a:r>
              <a:rPr lang="en-US" altLang="zh-CN" sz="1000" dirty="0" smtClean="0">
                <a:latin typeface="Times New Roman" pitchFamily="18" charset="0"/>
                <a:ea typeface="微软雅黑" pitchFamily="34" charset="-122"/>
                <a:cs typeface="Times New Roman" pitchFamily="18" charset="0"/>
              </a:rPr>
              <a:t>13.9%</a:t>
            </a:r>
            <a:r>
              <a:rPr lang="zh-CN" altLang="en-US" sz="1000" dirty="0" smtClean="0">
                <a:latin typeface="Times New Roman" pitchFamily="18" charset="0"/>
                <a:ea typeface="微软雅黑" pitchFamily="34" charset="-122"/>
                <a:cs typeface="Times New Roman" pitchFamily="18" charset="0"/>
              </a:rPr>
              <a:t>。</a:t>
            </a:r>
          </a:p>
          <a:p>
            <a:pPr algn="dist"/>
            <a:r>
              <a:rPr lang="zh-CN" altLang="en-US" sz="1000" dirty="0" smtClean="0">
                <a:latin typeface="Times New Roman" pitchFamily="18" charset="0"/>
                <a:ea typeface="微软雅黑" pitchFamily="34" charset="-122"/>
                <a:cs typeface="Times New Roman" pitchFamily="18" charset="0"/>
              </a:rPr>
              <a:t>        所谓石油特别收益金，就是俗称的“石油暴利税”，针对国内的石油上游开采企业征收；其于</a:t>
            </a:r>
            <a:r>
              <a:rPr lang="en-US" altLang="zh-CN" sz="1000" dirty="0" smtClean="0">
                <a:latin typeface="Times New Roman" pitchFamily="18" charset="0"/>
                <a:ea typeface="微软雅黑" pitchFamily="34" charset="-122"/>
                <a:cs typeface="Times New Roman" pitchFamily="18" charset="0"/>
              </a:rPr>
              <a:t>2006</a:t>
            </a:r>
            <a:r>
              <a:rPr lang="zh-CN" altLang="en-US" sz="1000" dirty="0" smtClean="0">
                <a:latin typeface="Times New Roman" pitchFamily="18" charset="0"/>
                <a:ea typeface="微软雅黑" pitchFamily="34" charset="-122"/>
                <a:cs typeface="Times New Roman" pitchFamily="18" charset="0"/>
              </a:rPr>
              <a:t>年</a:t>
            </a:r>
            <a:r>
              <a:rPr lang="en-US" altLang="zh-CN" sz="1000" dirty="0" smtClean="0">
                <a:latin typeface="Times New Roman" pitchFamily="18" charset="0"/>
                <a:ea typeface="微软雅黑" pitchFamily="34" charset="-122"/>
                <a:cs typeface="Times New Roman" pitchFamily="18" charset="0"/>
              </a:rPr>
              <a:t>3</a:t>
            </a:r>
            <a:r>
              <a:rPr lang="zh-CN" altLang="en-US" sz="1000" dirty="0" smtClean="0">
                <a:latin typeface="Times New Roman" pitchFamily="18" charset="0"/>
                <a:ea typeface="微软雅黑" pitchFamily="34" charset="-122"/>
                <a:cs typeface="Times New Roman" pitchFamily="18" charset="0"/>
              </a:rPr>
              <a:t>月</a:t>
            </a:r>
          </a:p>
        </p:txBody>
      </p:sp>
      <p:sp>
        <p:nvSpPr>
          <p:cNvPr id="16" name="矩形 15"/>
          <p:cNvSpPr/>
          <p:nvPr/>
        </p:nvSpPr>
        <p:spPr>
          <a:xfrm>
            <a:off x="4581128" y="3315866"/>
            <a:ext cx="2232248" cy="1569660"/>
          </a:xfrm>
          <a:prstGeom prst="rect">
            <a:avLst/>
          </a:prstGeom>
        </p:spPr>
        <p:txBody>
          <a:bodyPr wrap="square">
            <a:spAutoFit/>
          </a:bodyPr>
          <a:lstStyle/>
          <a:p>
            <a:pPr algn="just"/>
            <a:r>
              <a:rPr lang="en-US" altLang="zh-CN" sz="1000" dirty="0" smtClean="0">
                <a:latin typeface="Times New Roman" pitchFamily="18" charset="0"/>
                <a:ea typeface="微软雅黑" pitchFamily="34" charset="-122"/>
                <a:cs typeface="Times New Roman" pitchFamily="18" charset="0"/>
              </a:rPr>
              <a:t>26</a:t>
            </a:r>
            <a:r>
              <a:rPr lang="zh-CN" altLang="en-US" sz="1000" dirty="0" smtClean="0">
                <a:latin typeface="Times New Roman" pitchFamily="18" charset="0"/>
                <a:ea typeface="微软雅黑" pitchFamily="34" charset="-122"/>
                <a:cs typeface="Times New Roman" pitchFamily="18" charset="0"/>
              </a:rPr>
              <a:t>日“诞生”，目的是对石油开采行</a:t>
            </a:r>
          </a:p>
          <a:p>
            <a:pPr algn="just"/>
            <a:r>
              <a:rPr lang="zh-CN" altLang="en-US" sz="1000" dirty="0" smtClean="0">
                <a:latin typeface="Times New Roman" pitchFamily="18" charset="0"/>
                <a:ea typeface="微软雅黑" pitchFamily="34" charset="-122"/>
                <a:cs typeface="Times New Roman" pitchFamily="18" charset="0"/>
              </a:rPr>
              <a:t>业的高额利润予以控制。石油特别收益金最初的起征点为</a:t>
            </a:r>
            <a:r>
              <a:rPr lang="en-US" altLang="zh-CN" sz="1000" dirty="0" smtClean="0">
                <a:latin typeface="Times New Roman" pitchFamily="18" charset="0"/>
                <a:ea typeface="微软雅黑" pitchFamily="34" charset="-122"/>
                <a:cs typeface="Times New Roman" pitchFamily="18" charset="0"/>
              </a:rPr>
              <a:t>40</a:t>
            </a:r>
            <a:r>
              <a:rPr lang="zh-CN" altLang="en-US" sz="1000" dirty="0" smtClean="0">
                <a:latin typeface="Times New Roman" pitchFamily="18" charset="0"/>
                <a:ea typeface="微软雅黑" pitchFamily="34" charset="-122"/>
                <a:cs typeface="Times New Roman" pitchFamily="18" charset="0"/>
              </a:rPr>
              <a:t>美元</a:t>
            </a:r>
            <a:r>
              <a:rPr lang="en-US" altLang="zh-CN" sz="1000" dirty="0" smtClean="0">
                <a:latin typeface="Times New Roman" pitchFamily="18" charset="0"/>
                <a:ea typeface="微软雅黑" pitchFamily="34" charset="-122"/>
                <a:cs typeface="Times New Roman" pitchFamily="18" charset="0"/>
              </a:rPr>
              <a:t>/</a:t>
            </a:r>
            <a:r>
              <a:rPr lang="zh-CN" altLang="en-US" sz="1000" dirty="0" smtClean="0">
                <a:latin typeface="Times New Roman" pitchFamily="18" charset="0"/>
                <a:ea typeface="微软雅黑" pitchFamily="34" charset="-122"/>
                <a:cs typeface="Times New Roman" pitchFamily="18" charset="0"/>
              </a:rPr>
              <a:t>桶，以</a:t>
            </a:r>
            <a:r>
              <a:rPr lang="en-US" altLang="zh-CN" sz="1000" dirty="0" smtClean="0">
                <a:latin typeface="Times New Roman" pitchFamily="18" charset="0"/>
                <a:ea typeface="微软雅黑" pitchFamily="34" charset="-122"/>
                <a:cs typeface="Times New Roman" pitchFamily="18" charset="0"/>
              </a:rPr>
              <a:t>5</a:t>
            </a:r>
            <a:r>
              <a:rPr lang="zh-CN" altLang="en-US" sz="1000" dirty="0" smtClean="0">
                <a:latin typeface="Times New Roman" pitchFamily="18" charset="0"/>
                <a:ea typeface="微软雅黑" pitchFamily="34" charset="-122"/>
                <a:cs typeface="Times New Roman" pitchFamily="18" charset="0"/>
              </a:rPr>
              <a:t>美元为一档，共分</a:t>
            </a:r>
            <a:r>
              <a:rPr lang="en-US" altLang="zh-CN" sz="1000" dirty="0" smtClean="0">
                <a:latin typeface="Times New Roman" pitchFamily="18" charset="0"/>
                <a:ea typeface="微软雅黑" pitchFamily="34" charset="-122"/>
                <a:cs typeface="Times New Roman" pitchFamily="18" charset="0"/>
              </a:rPr>
              <a:t>5</a:t>
            </a:r>
            <a:r>
              <a:rPr lang="zh-CN" altLang="en-US" sz="1000" dirty="0" smtClean="0">
                <a:latin typeface="Times New Roman" pitchFamily="18" charset="0"/>
                <a:ea typeface="微软雅黑" pitchFamily="34" charset="-122"/>
                <a:cs typeface="Times New Roman" pitchFamily="18" charset="0"/>
              </a:rPr>
              <a:t>级，征收比率从</a:t>
            </a:r>
            <a:r>
              <a:rPr lang="en-US" altLang="zh-CN" sz="1000" dirty="0" smtClean="0">
                <a:latin typeface="Times New Roman" pitchFamily="18" charset="0"/>
                <a:ea typeface="微软雅黑" pitchFamily="34" charset="-122"/>
                <a:cs typeface="Times New Roman" pitchFamily="18" charset="0"/>
              </a:rPr>
              <a:t>20%</a:t>
            </a:r>
            <a:r>
              <a:rPr lang="zh-CN" altLang="en-US" sz="1000" dirty="0" smtClean="0">
                <a:latin typeface="Times New Roman" pitchFamily="18" charset="0"/>
                <a:ea typeface="微软雅黑" pitchFamily="34" charset="-122"/>
                <a:cs typeface="Times New Roman" pitchFamily="18" charset="0"/>
              </a:rPr>
              <a:t>递增到</a:t>
            </a:r>
            <a:r>
              <a:rPr lang="en-US" altLang="zh-CN" sz="1000" dirty="0" smtClean="0">
                <a:latin typeface="Times New Roman" pitchFamily="18" charset="0"/>
                <a:ea typeface="微软雅黑" pitchFamily="34" charset="-122"/>
                <a:cs typeface="Times New Roman" pitchFamily="18" charset="0"/>
              </a:rPr>
              <a:t>40%</a:t>
            </a:r>
            <a:r>
              <a:rPr lang="zh-CN" altLang="en-US" sz="1000" dirty="0" smtClean="0">
                <a:latin typeface="Times New Roman" pitchFamily="18" charset="0"/>
                <a:ea typeface="微软雅黑" pitchFamily="34" charset="-122"/>
                <a:cs typeface="Times New Roman" pitchFamily="18" charset="0"/>
              </a:rPr>
              <a:t>。油价越高，征收比率也就越大。起征点此前唯一一次调整，是在</a:t>
            </a:r>
            <a:r>
              <a:rPr lang="en-US" altLang="zh-CN" sz="1000" dirty="0" smtClean="0">
                <a:latin typeface="Times New Roman" pitchFamily="18" charset="0"/>
                <a:ea typeface="微软雅黑" pitchFamily="34" charset="-122"/>
                <a:cs typeface="Times New Roman" pitchFamily="18" charset="0"/>
              </a:rPr>
              <a:t>2011</a:t>
            </a:r>
            <a:r>
              <a:rPr lang="zh-CN" altLang="en-US" sz="1000" dirty="0" smtClean="0">
                <a:latin typeface="Times New Roman" pitchFamily="18" charset="0"/>
                <a:ea typeface="微软雅黑" pitchFamily="34" charset="-122"/>
                <a:cs typeface="Times New Roman" pitchFamily="18" charset="0"/>
              </a:rPr>
              <a:t>年</a:t>
            </a:r>
            <a:r>
              <a:rPr lang="en-US" altLang="zh-CN" sz="1000" dirty="0" smtClean="0">
                <a:latin typeface="Times New Roman" pitchFamily="18" charset="0"/>
                <a:ea typeface="微软雅黑" pitchFamily="34" charset="-122"/>
                <a:cs typeface="Times New Roman" pitchFamily="18" charset="0"/>
              </a:rPr>
              <a:t>11</a:t>
            </a:r>
            <a:r>
              <a:rPr lang="zh-CN" altLang="en-US" sz="1000" dirty="0" smtClean="0">
                <a:latin typeface="Times New Roman" pitchFamily="18" charset="0"/>
                <a:ea typeface="微软雅黑" pitchFamily="34" charset="-122"/>
                <a:cs typeface="Times New Roman" pitchFamily="18" charset="0"/>
              </a:rPr>
              <a:t>月</a:t>
            </a:r>
            <a:r>
              <a:rPr lang="en-US" altLang="zh-CN" sz="1000" dirty="0" smtClean="0">
                <a:latin typeface="Times New Roman" pitchFamily="18" charset="0"/>
                <a:ea typeface="微软雅黑" pitchFamily="34" charset="-122"/>
                <a:cs typeface="Times New Roman" pitchFamily="18" charset="0"/>
              </a:rPr>
              <a:t>1</a:t>
            </a:r>
            <a:r>
              <a:rPr lang="zh-CN" altLang="en-US" sz="1000" dirty="0" smtClean="0">
                <a:latin typeface="Times New Roman" pitchFamily="18" charset="0"/>
                <a:ea typeface="微软雅黑" pitchFamily="34" charset="-122"/>
                <a:cs typeface="Times New Roman" pitchFamily="18" charset="0"/>
              </a:rPr>
              <a:t>日，当时起征点提高至</a:t>
            </a:r>
            <a:r>
              <a:rPr lang="en-US" altLang="zh-CN" sz="1000" dirty="0" smtClean="0">
                <a:latin typeface="Times New Roman" pitchFamily="18" charset="0"/>
                <a:ea typeface="微软雅黑" pitchFamily="34" charset="-122"/>
                <a:cs typeface="Times New Roman" pitchFamily="18" charset="0"/>
              </a:rPr>
              <a:t>55</a:t>
            </a:r>
            <a:r>
              <a:rPr lang="zh-CN" altLang="en-US" sz="1000" dirty="0" smtClean="0">
                <a:latin typeface="Times New Roman" pitchFamily="18" charset="0"/>
                <a:ea typeface="微软雅黑" pitchFamily="34" charset="-122"/>
                <a:cs typeface="Times New Roman" pitchFamily="18" charset="0"/>
              </a:rPr>
              <a:t>美元</a:t>
            </a:r>
            <a:r>
              <a:rPr lang="en-US" altLang="zh-CN" sz="1000" dirty="0" smtClean="0">
                <a:latin typeface="Times New Roman" pitchFamily="18" charset="0"/>
                <a:ea typeface="微软雅黑" pitchFamily="34" charset="-122"/>
                <a:cs typeface="Times New Roman" pitchFamily="18" charset="0"/>
              </a:rPr>
              <a:t>/</a:t>
            </a:r>
            <a:r>
              <a:rPr lang="zh-CN" altLang="en-US" sz="1000" dirty="0" smtClean="0">
                <a:latin typeface="Times New Roman" pitchFamily="18" charset="0"/>
                <a:ea typeface="微软雅黑" pitchFamily="34" charset="-122"/>
                <a:cs typeface="Times New Roman" pitchFamily="18" charset="0"/>
              </a:rPr>
              <a:t>桶。</a:t>
            </a:r>
          </a:p>
          <a:p>
            <a:pPr algn="r"/>
            <a:r>
              <a:rPr lang="en-US" altLang="zh-CN" sz="800" dirty="0" smtClean="0">
                <a:latin typeface="仿宋" pitchFamily="49" charset="-122"/>
                <a:ea typeface="仿宋" pitchFamily="49" charset="-122"/>
              </a:rPr>
              <a:t>——</a:t>
            </a:r>
            <a:r>
              <a:rPr lang="zh-CN" altLang="en-US" sz="800" dirty="0" smtClean="0">
                <a:latin typeface="仿宋" pitchFamily="49" charset="-122"/>
                <a:ea typeface="仿宋" pitchFamily="49" charset="-122"/>
              </a:rPr>
              <a:t>转自 </a:t>
            </a:r>
            <a:r>
              <a:rPr lang="en-US" altLang="zh-CN" sz="800" dirty="0" smtClean="0">
                <a:latin typeface="仿宋" pitchFamily="49" charset="-122"/>
                <a:ea typeface="仿宋" pitchFamily="49" charset="-122"/>
              </a:rPr>
              <a:t>《</a:t>
            </a:r>
            <a:r>
              <a:rPr lang="zh-CN" altLang="en-US" sz="800" dirty="0" smtClean="0">
                <a:latin typeface="仿宋" pitchFamily="49" charset="-122"/>
                <a:ea typeface="仿宋" pitchFamily="49" charset="-122"/>
              </a:rPr>
              <a:t>中国能源网</a:t>
            </a:r>
            <a:r>
              <a:rPr lang="en-US" altLang="zh-CN" sz="800" dirty="0" smtClean="0">
                <a:latin typeface="仿宋" pitchFamily="49" charset="-122"/>
                <a:ea typeface="仿宋" pitchFamily="49" charset="-122"/>
              </a:rPr>
              <a:t>》</a:t>
            </a:r>
          </a:p>
          <a:p>
            <a:r>
              <a:rPr lang="en-US" altLang="zh-CN" sz="800" dirty="0" smtClean="0">
                <a:latin typeface="仿宋" pitchFamily="49" charset="-122"/>
                <a:ea typeface="仿宋" pitchFamily="49" charset="-122"/>
              </a:rPr>
              <a:t>                       2014</a:t>
            </a:r>
            <a:r>
              <a:rPr lang="zh-CN" altLang="en-US" sz="800" dirty="0" smtClean="0">
                <a:latin typeface="仿宋" pitchFamily="49" charset="-122"/>
                <a:ea typeface="仿宋" pitchFamily="49" charset="-122"/>
              </a:rPr>
              <a:t>年</a:t>
            </a:r>
            <a:r>
              <a:rPr lang="en-US" altLang="zh-CN" sz="800" dirty="0" smtClean="0">
                <a:latin typeface="仿宋" pitchFamily="49" charset="-122"/>
                <a:ea typeface="仿宋" pitchFamily="49" charset="-122"/>
              </a:rPr>
              <a:t>12</a:t>
            </a:r>
            <a:r>
              <a:rPr lang="zh-CN" altLang="en-US" sz="800" dirty="0" smtClean="0">
                <a:latin typeface="仿宋" pitchFamily="49" charset="-122"/>
                <a:ea typeface="仿宋" pitchFamily="49" charset="-122"/>
              </a:rPr>
              <a:t>月</a:t>
            </a:r>
            <a:r>
              <a:rPr lang="en-US" altLang="zh-CN" sz="800" dirty="0" smtClean="0">
                <a:latin typeface="仿宋" pitchFamily="49" charset="-122"/>
                <a:ea typeface="仿宋" pitchFamily="49" charset="-122"/>
              </a:rPr>
              <a:t>29</a:t>
            </a:r>
            <a:r>
              <a:rPr lang="zh-CN" altLang="en-US" sz="800" dirty="0" smtClean="0">
                <a:latin typeface="仿宋" pitchFamily="49" charset="-122"/>
                <a:ea typeface="仿宋" pitchFamily="49" charset="-122"/>
              </a:rPr>
              <a:t>日</a:t>
            </a:r>
          </a:p>
        </p:txBody>
      </p:sp>
      <p:pic>
        <p:nvPicPr>
          <p:cNvPr id="3074" name="Picture 2" descr="F:\能源研究会\2014长三角会议照片\IMG_4970.JPG"/>
          <p:cNvPicPr>
            <a:picLocks noChangeAspect="1" noChangeArrowheads="1"/>
          </p:cNvPicPr>
          <p:nvPr/>
        </p:nvPicPr>
        <p:blipFill>
          <a:blip r:embed="rId2" cstate="print"/>
          <a:srcRect/>
          <a:stretch>
            <a:fillRect/>
          </a:stretch>
        </p:blipFill>
        <p:spPr bwMode="auto">
          <a:xfrm flipH="1">
            <a:off x="116632" y="5269607"/>
            <a:ext cx="2520280" cy="1728192"/>
          </a:xfrm>
          <a:prstGeom prst="rect">
            <a:avLst/>
          </a:prstGeom>
          <a:noFill/>
        </p:spPr>
      </p:pic>
      <p:sp>
        <p:nvSpPr>
          <p:cNvPr id="20" name="TextBox 19"/>
          <p:cNvSpPr txBox="1"/>
          <p:nvPr/>
        </p:nvSpPr>
        <p:spPr>
          <a:xfrm>
            <a:off x="116632" y="7636346"/>
            <a:ext cx="6624736" cy="2077492"/>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en-US" altLang="zh-CN" sz="1000" dirty="0" smtClean="0">
                <a:latin typeface="Times New Roman" pitchFamily="18" charset="0"/>
                <a:ea typeface="微软雅黑" pitchFamily="34" charset="-122"/>
                <a:cs typeface="Times New Roman" pitchFamily="18" charset="0"/>
              </a:rPr>
              <a:t>        </a:t>
            </a:r>
            <a:r>
              <a:rPr lang="zh-CN" altLang="zh-CN" sz="1000" dirty="0" smtClean="0">
                <a:latin typeface="Times New Roman" pitchFamily="18" charset="0"/>
                <a:ea typeface="微软雅黑" pitchFamily="34" charset="-122"/>
                <a:cs typeface="Times New Roman" pitchFamily="18" charset="0"/>
              </a:rPr>
              <a:t>能源论坛一致认为，联防责任书的目标实现与能源的清洁利用、开发新能源和技术创新密切相关，是广大能源领域的科技工作者、管理部门责无旁贷的技术创新方向和研究制定政策的出发点</a:t>
            </a:r>
            <a:r>
              <a:rPr lang="zh-CN" altLang="en-US" sz="1000" dirty="0" smtClean="0">
                <a:latin typeface="Times New Roman" pitchFamily="18" charset="0"/>
                <a:ea typeface="微软雅黑" pitchFamily="34" charset="-122"/>
                <a:cs typeface="Times New Roman" pitchFamily="18" charset="0"/>
              </a:rPr>
              <a:t>。</a:t>
            </a:r>
            <a:endParaRPr lang="en-US" altLang="zh-CN" sz="1000" dirty="0" smtClean="0">
              <a:latin typeface="Times New Roman" pitchFamily="18" charset="0"/>
              <a:ea typeface="微软雅黑" pitchFamily="34" charset="-122"/>
              <a:cs typeface="Times New Roman" pitchFamily="18" charset="0"/>
            </a:endParaRPr>
          </a:p>
          <a:p>
            <a:pPr algn="just">
              <a:lnSpc>
                <a:spcPct val="150000"/>
              </a:lnSpc>
            </a:pPr>
            <a:r>
              <a:rPr lang="en-US" altLang="zh-CN" sz="1000" dirty="0" smtClean="0">
                <a:latin typeface="Times New Roman" pitchFamily="18" charset="0"/>
                <a:ea typeface="微软雅黑" pitchFamily="34" charset="-122"/>
                <a:cs typeface="Times New Roman" pitchFamily="18" charset="0"/>
              </a:rPr>
              <a:t>         </a:t>
            </a:r>
            <a:r>
              <a:rPr lang="zh-CN" altLang="zh-CN" sz="1000" dirty="0" smtClean="0">
                <a:latin typeface="Times New Roman" pitchFamily="18" charset="0"/>
                <a:ea typeface="微软雅黑" pitchFamily="34" charset="-122"/>
                <a:cs typeface="Times New Roman" pitchFamily="18" charset="0"/>
              </a:rPr>
              <a:t>最后，黄震理事长向本届论坛的主办单位、协办单位、支持单位致以衷心的感谢，特别是对中国能源研究会、福建省能源研究会、广东省能源研究会的积极参与大力支持表示衷心的感谢。在热烈的掌声中，黄震理事长宣布：第十一届长三角能源论坛圆满完成各项议程，落下帷幕。按照长三角能源论坛举办的约定，第十二届长三角能源论坛将于</a:t>
            </a:r>
            <a:r>
              <a:rPr lang="en-US" altLang="zh-CN" sz="1000" dirty="0" smtClean="0">
                <a:latin typeface="Times New Roman" pitchFamily="18" charset="0"/>
                <a:ea typeface="微软雅黑" pitchFamily="34" charset="-122"/>
                <a:cs typeface="Times New Roman" pitchFamily="18" charset="0"/>
              </a:rPr>
              <a:t>2015</a:t>
            </a:r>
            <a:r>
              <a:rPr lang="zh-CN" altLang="zh-CN" sz="1000" dirty="0" smtClean="0">
                <a:latin typeface="Times New Roman" pitchFamily="18" charset="0"/>
                <a:ea typeface="微软雅黑" pitchFamily="34" charset="-122"/>
                <a:cs typeface="Times New Roman" pitchFamily="18" charset="0"/>
              </a:rPr>
              <a:t>年冬在南京举办。</a:t>
            </a:r>
            <a:endParaRPr lang="en-US" altLang="zh-CN" sz="1000" dirty="0" smtClean="0">
              <a:latin typeface="Times New Roman" pitchFamily="18" charset="0"/>
              <a:ea typeface="微软雅黑" pitchFamily="34" charset="-122"/>
              <a:cs typeface="Times New Roman" pitchFamily="18" charset="0"/>
            </a:endParaRPr>
          </a:p>
          <a:p>
            <a:pPr algn="just">
              <a:lnSpc>
                <a:spcPct val="150000"/>
              </a:lnSpc>
            </a:pPr>
            <a:r>
              <a:rPr lang="en-US" altLang="zh-CN" sz="1000" dirty="0" smtClean="0">
                <a:latin typeface="Times New Roman" pitchFamily="18" charset="0"/>
                <a:ea typeface="微软雅黑" pitchFamily="34" charset="-122"/>
                <a:cs typeface="Times New Roman" pitchFamily="18" charset="0"/>
              </a:rPr>
              <a:t>         </a:t>
            </a:r>
            <a:r>
              <a:rPr lang="zh-CN" altLang="en-US" sz="1000" dirty="0" smtClean="0">
                <a:latin typeface="Times New Roman" pitchFamily="18" charset="0"/>
                <a:ea typeface="微软雅黑" pitchFamily="34" charset="-122"/>
                <a:cs typeface="Times New Roman" pitchFamily="18" charset="0"/>
              </a:rPr>
              <a:t>期待能源领域各界领导、专家、学者下次相聚在南京！</a:t>
            </a:r>
            <a:endParaRPr lang="en-US" altLang="zh-CN" sz="1000" dirty="0" smtClean="0">
              <a:latin typeface="Times New Roman" pitchFamily="18" charset="0"/>
              <a:ea typeface="微软雅黑" pitchFamily="34" charset="-122"/>
              <a:cs typeface="Times New Roman" pitchFamily="18" charset="0"/>
            </a:endParaRPr>
          </a:p>
          <a:p>
            <a:pPr algn="r">
              <a:lnSpc>
                <a:spcPct val="150000"/>
              </a:lnSpc>
            </a:pPr>
            <a:r>
              <a:rPr lang="en-US" altLang="zh-CN" sz="800" dirty="0" smtClean="0">
                <a:latin typeface="Times New Roman" pitchFamily="18" charset="0"/>
                <a:ea typeface="仿宋" pitchFamily="49" charset="-122"/>
                <a:cs typeface="Times New Roman" pitchFamily="18" charset="0"/>
              </a:rPr>
              <a:t>2014</a:t>
            </a:r>
            <a:r>
              <a:rPr lang="zh-CN" altLang="zh-CN" sz="800" dirty="0" smtClean="0">
                <a:latin typeface="Times New Roman" pitchFamily="18" charset="0"/>
                <a:ea typeface="仿宋" pitchFamily="49" charset="-122"/>
                <a:cs typeface="Times New Roman" pitchFamily="18" charset="0"/>
              </a:rPr>
              <a:t>第十一届长三角能源论坛</a:t>
            </a:r>
            <a:endParaRPr lang="en-US" altLang="zh-CN" sz="800" dirty="0" smtClean="0">
              <a:latin typeface="Times New Roman" pitchFamily="18" charset="0"/>
              <a:ea typeface="仿宋" pitchFamily="49" charset="-122"/>
              <a:cs typeface="Times New Roman" pitchFamily="18" charset="0"/>
            </a:endParaRPr>
          </a:p>
          <a:p>
            <a:pPr algn="just">
              <a:lnSpc>
                <a:spcPct val="150000"/>
              </a:lnSpc>
            </a:pPr>
            <a:r>
              <a:rPr lang="en-US" altLang="zh-CN" sz="800" dirty="0" smtClean="0">
                <a:latin typeface="Times New Roman" pitchFamily="18" charset="0"/>
                <a:ea typeface="仿宋" pitchFamily="49" charset="-122"/>
                <a:cs typeface="Times New Roman" pitchFamily="18" charset="0"/>
              </a:rPr>
              <a:t>                                                                                                                                                                                                           </a:t>
            </a:r>
            <a:r>
              <a:rPr lang="zh-CN" altLang="zh-CN" sz="800" dirty="0" smtClean="0">
                <a:latin typeface="Times New Roman" pitchFamily="18" charset="0"/>
                <a:ea typeface="仿宋" pitchFamily="49" charset="-122"/>
                <a:cs typeface="Times New Roman" pitchFamily="18" charset="0"/>
              </a:rPr>
              <a:t>学术委员会；组织委员会</a:t>
            </a:r>
            <a:endParaRPr lang="en-US" altLang="zh-CN" sz="800" dirty="0" smtClean="0">
              <a:latin typeface="Times New Roman" pitchFamily="18" charset="0"/>
              <a:ea typeface="仿宋" pitchFamily="49" charset="-122"/>
              <a:cs typeface="Times New Roman" pitchFamily="18" charset="0"/>
            </a:endParaRPr>
          </a:p>
        </p:txBody>
      </p:sp>
      <p:sp>
        <p:nvSpPr>
          <p:cNvPr id="21" name="矩形 20"/>
          <p:cNvSpPr/>
          <p:nvPr/>
        </p:nvSpPr>
        <p:spPr>
          <a:xfrm>
            <a:off x="116631" y="6969224"/>
            <a:ext cx="6655643" cy="784830"/>
          </a:xfrm>
          <a:prstGeom prst="rect">
            <a:avLst/>
          </a:prstGeom>
        </p:spPr>
        <p:txBody>
          <a:bodyPr wrap="square">
            <a:spAutoFit/>
          </a:bodyPr>
          <a:lstStyle/>
          <a:p>
            <a:pPr algn="just">
              <a:lnSpc>
                <a:spcPct val="150000"/>
              </a:lnSpc>
            </a:pPr>
            <a:r>
              <a:rPr lang="zh-CN" altLang="en-US" sz="1000" dirty="0" smtClean="0">
                <a:latin typeface="Times New Roman" pitchFamily="18" charset="0"/>
                <a:ea typeface="微软雅黑" pitchFamily="34" charset="-122"/>
                <a:cs typeface="Times New Roman" pitchFamily="18" charset="0"/>
              </a:rPr>
              <a:t>长</a:t>
            </a:r>
            <a:r>
              <a:rPr lang="zh-CN" altLang="zh-CN" sz="1000" dirty="0" smtClean="0">
                <a:latin typeface="Times New Roman" pitchFamily="18" charset="0"/>
                <a:ea typeface="微软雅黑" pitchFamily="34" charset="-122"/>
                <a:cs typeface="Times New Roman" pitchFamily="18" charset="0"/>
              </a:rPr>
              <a:t>黄东风研究员</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江苏省能源研究会秘书长</a:t>
            </a:r>
            <a:r>
              <a:rPr lang="en-US" altLang="zh-CN"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东南大学动力工程热能研究所王培红教授</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杭州热电集团项目副经理张忠明高工</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福建省能源研究会庄庆祥教授</a:t>
            </a:r>
            <a:r>
              <a:rPr lang="zh-CN" altLang="en-US"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中华能源基金会</a:t>
            </a:r>
            <a:r>
              <a:rPr lang="en-US" altLang="zh-CN" sz="1000" dirty="0" smtClean="0">
                <a:latin typeface="Times New Roman" pitchFamily="18" charset="0"/>
                <a:ea typeface="微软雅黑" pitchFamily="34" charset="-122"/>
                <a:cs typeface="Times New Roman" pitchFamily="18" charset="0"/>
              </a:rPr>
              <a:t>/</a:t>
            </a:r>
            <a:r>
              <a:rPr lang="zh-CN" altLang="zh-CN" sz="1000" dirty="0" smtClean="0">
                <a:latin typeface="Times New Roman" pitchFamily="18" charset="0"/>
                <a:ea typeface="微软雅黑" pitchFamily="34" charset="-122"/>
                <a:cs typeface="Times New Roman" pitchFamily="18" charset="0"/>
              </a:rPr>
              <a:t>上海交大国际能源问题研究中心副主任庄建中教授</a:t>
            </a:r>
            <a:r>
              <a:rPr lang="zh-CN" altLang="en-US" sz="1000" dirty="0" smtClean="0">
                <a:latin typeface="Times New Roman" pitchFamily="18" charset="0"/>
                <a:ea typeface="微软雅黑" pitchFamily="34" charset="-122"/>
                <a:cs typeface="Times New Roman" pitchFamily="18" charset="0"/>
              </a:rPr>
              <a:t>等国内能源领域一批专家</a:t>
            </a:r>
            <a:r>
              <a:rPr lang="en-US" altLang="zh-CN" sz="1000" dirty="0" smtClean="0">
                <a:latin typeface="Times New Roman" pitchFamily="18" charset="0"/>
                <a:ea typeface="微软雅黑" pitchFamily="34" charset="-122"/>
                <a:cs typeface="Times New Roman" pitchFamily="18" charset="0"/>
              </a:rPr>
              <a:t>/</a:t>
            </a:r>
            <a:r>
              <a:rPr lang="zh-CN" altLang="en-US" sz="1000" dirty="0" smtClean="0">
                <a:latin typeface="Times New Roman" pitchFamily="18" charset="0"/>
                <a:ea typeface="微软雅黑" pitchFamily="34" charset="-122"/>
                <a:cs typeface="Times New Roman" pitchFamily="18" charset="0"/>
              </a:rPr>
              <a:t>学者分别做了精彩的专题报告。</a:t>
            </a:r>
            <a:endParaRPr lang="en-US" altLang="zh-CN" sz="1000" dirty="0" smtClean="0">
              <a:latin typeface="Times New Roman" pitchFamily="18" charset="0"/>
              <a:ea typeface="微软雅黑" pitchFamily="34" charset="-122"/>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60648" y="9345488"/>
            <a:ext cx="6310484" cy="215444"/>
          </a:xfrm>
          <a:prstGeom prst="rect">
            <a:avLst/>
          </a:prstGeom>
          <a:noFill/>
        </p:spPr>
        <p:txBody>
          <a:bodyPr wrap="square" rtlCol="0">
            <a:spAutoFit/>
          </a:bodyPr>
          <a:lstStyle/>
          <a:p>
            <a:r>
              <a:rPr lang="zh-CN" altLang="en-US" sz="800" dirty="0" smtClean="0">
                <a:latin typeface="Times New Roman" pitchFamily="18" charset="0"/>
                <a:ea typeface="仿宋" pitchFamily="49" charset="-122"/>
                <a:cs typeface="Times New Roman" pitchFamily="18" charset="0"/>
              </a:rPr>
              <a:t>以上内容摘录自：</a:t>
            </a:r>
            <a:r>
              <a:rPr lang="en-US" altLang="zh-CN" sz="800" dirty="0" smtClean="0">
                <a:latin typeface="Times New Roman" pitchFamily="18" charset="0"/>
                <a:ea typeface="仿宋" pitchFamily="49" charset="-122"/>
                <a:cs typeface="Times New Roman" pitchFamily="18" charset="0"/>
              </a:rPr>
              <a:t>《</a:t>
            </a:r>
            <a:r>
              <a:rPr lang="zh-CN" altLang="en-US" sz="800" dirty="0" smtClean="0">
                <a:latin typeface="Times New Roman" pitchFamily="18" charset="0"/>
                <a:ea typeface="仿宋" pitchFamily="49" charset="-122"/>
                <a:cs typeface="Times New Roman" pitchFamily="18" charset="0"/>
              </a:rPr>
              <a:t>中国能源报</a:t>
            </a:r>
            <a:r>
              <a:rPr lang="en-US" altLang="zh-CN" sz="800" dirty="0" smtClean="0">
                <a:latin typeface="Times New Roman" pitchFamily="18" charset="0"/>
                <a:ea typeface="仿宋" pitchFamily="49" charset="-122"/>
                <a:cs typeface="Times New Roman" pitchFamily="18" charset="0"/>
              </a:rPr>
              <a:t>》</a:t>
            </a:r>
            <a:r>
              <a:rPr lang="zh-CN" altLang="en-US" sz="800" dirty="0" smtClean="0">
                <a:latin typeface="Times New Roman" pitchFamily="18" charset="0"/>
                <a:ea typeface="仿宋" pitchFamily="49" charset="-122"/>
                <a:cs typeface="Times New Roman" pitchFamily="18" charset="0"/>
              </a:rPr>
              <a:t>， </a:t>
            </a:r>
            <a:r>
              <a:rPr lang="en-US" altLang="zh-CN" sz="800" dirty="0" smtClean="0">
                <a:latin typeface="Times New Roman" pitchFamily="18" charset="0"/>
                <a:ea typeface="仿宋" pitchFamily="49" charset="-122"/>
                <a:cs typeface="Times New Roman" pitchFamily="18" charset="0"/>
              </a:rPr>
              <a:t>2014</a:t>
            </a:r>
            <a:r>
              <a:rPr lang="zh-CN" altLang="en-US" sz="800" dirty="0" smtClean="0">
                <a:latin typeface="Times New Roman" pitchFamily="18" charset="0"/>
                <a:ea typeface="仿宋" pitchFamily="49" charset="-122"/>
                <a:cs typeface="Times New Roman" pitchFamily="18" charset="0"/>
              </a:rPr>
              <a:t>年</a:t>
            </a:r>
            <a:r>
              <a:rPr lang="en-US" altLang="zh-CN" sz="800" dirty="0" smtClean="0">
                <a:latin typeface="Times New Roman" pitchFamily="18" charset="0"/>
                <a:ea typeface="仿宋" pitchFamily="49" charset="-122"/>
                <a:cs typeface="Times New Roman" pitchFamily="18" charset="0"/>
              </a:rPr>
              <a:t>14</a:t>
            </a:r>
            <a:r>
              <a:rPr lang="zh-CN" altLang="en-US" sz="800" dirty="0" smtClean="0">
                <a:latin typeface="Times New Roman" pitchFamily="18" charset="0"/>
                <a:ea typeface="仿宋" pitchFamily="49" charset="-122"/>
                <a:cs typeface="Times New Roman" pitchFamily="18" charset="0"/>
              </a:rPr>
              <a:t>件能源大事。详细内容可参考：</a:t>
            </a:r>
            <a:r>
              <a:rPr lang="en-US" altLang="zh-CN" sz="800" dirty="0" smtClean="0">
                <a:latin typeface="Times New Roman" pitchFamily="18" charset="0"/>
                <a:ea typeface="仿宋" pitchFamily="49" charset="-122"/>
                <a:cs typeface="Times New Roman" pitchFamily="18" charset="0"/>
              </a:rPr>
              <a:t> http://www.cnenergy.org/dujia/201412/t20141229_339671.html</a:t>
            </a:r>
            <a:endParaRPr lang="zh-CN" altLang="en-US" sz="800" dirty="0">
              <a:latin typeface="Times New Roman" pitchFamily="18" charset="0"/>
              <a:ea typeface="仿宋" pitchFamily="49" charset="-122"/>
              <a:cs typeface="Times New Roman" pitchFamily="18" charset="0"/>
            </a:endParaRPr>
          </a:p>
        </p:txBody>
      </p:sp>
      <p:sp>
        <p:nvSpPr>
          <p:cNvPr id="27" name="矩形 26"/>
          <p:cNvSpPr/>
          <p:nvPr/>
        </p:nvSpPr>
        <p:spPr>
          <a:xfrm>
            <a:off x="648072" y="128464"/>
            <a:ext cx="5589240" cy="338554"/>
          </a:xfrm>
          <a:prstGeom prst="rect">
            <a:avLst/>
          </a:prstGeom>
        </p:spPr>
        <p:txBody>
          <a:bodyPr vert="horz" wrap="square" anchor="ctr">
            <a:spAutoFit/>
          </a:bodyPr>
          <a:lstStyle/>
          <a:p>
            <a:pPr algn="ctr"/>
            <a:r>
              <a:rPr lang="en-US" altLang="zh-CN" sz="1600" b="1" dirty="0" smtClean="0"/>
              <a:t>2014</a:t>
            </a:r>
            <a:r>
              <a:rPr lang="zh-CN" altLang="en-US" sz="1600" b="1" dirty="0" smtClean="0"/>
              <a:t>年的几件能源大事（部分节选）</a:t>
            </a:r>
            <a:endParaRPr lang="zh-CN" altLang="zh-CN" sz="1600" b="1" dirty="0">
              <a:latin typeface="隶书" pitchFamily="49" charset="-122"/>
              <a:ea typeface="隶书" pitchFamily="49" charset="-122"/>
            </a:endParaRPr>
          </a:p>
        </p:txBody>
      </p:sp>
      <p:sp>
        <p:nvSpPr>
          <p:cNvPr id="40" name="TextBox 39"/>
          <p:cNvSpPr txBox="1"/>
          <p:nvPr/>
        </p:nvSpPr>
        <p:spPr>
          <a:xfrm>
            <a:off x="0" y="9629001"/>
            <a:ext cx="6858000" cy="276999"/>
          </a:xfrm>
          <a:prstGeom prst="rect">
            <a:avLst/>
          </a:prstGeom>
          <a:noFill/>
        </p:spPr>
        <p:txBody>
          <a:bodyPr wrap="square" rtlCol="0">
            <a:spAutoFit/>
          </a:bodyPr>
          <a:lstStyle/>
          <a:p>
            <a:r>
              <a:rPr lang="en-US" altLang="zh-CN" sz="1200" b="1" dirty="0" smtClean="0">
                <a:latin typeface="Arial" pitchFamily="34" charset="0"/>
                <a:ea typeface="方正报宋_GBK" pitchFamily="65" charset="-122"/>
                <a:cs typeface="Arial" pitchFamily="34" charset="0"/>
              </a:rPr>
              <a:t>  ˂ 3 ˃   </a:t>
            </a:r>
            <a:r>
              <a:rPr lang="zh-CN" altLang="en-US" sz="1200" b="1" dirty="0" smtClean="0">
                <a:latin typeface="Arial" pitchFamily="34" charset="0"/>
                <a:ea typeface="方正报宋_GBK" pitchFamily="65" charset="-122"/>
                <a:cs typeface="Arial" pitchFamily="34" charset="0"/>
              </a:rPr>
              <a:t>新能源与环保</a:t>
            </a:r>
            <a:r>
              <a:rPr lang="en-US" altLang="zh-CN" sz="1200" b="1" dirty="0" smtClean="0">
                <a:latin typeface="Arial" pitchFamily="34" charset="0"/>
                <a:ea typeface="方正报宋_GBK" pitchFamily="65" charset="-122"/>
                <a:cs typeface="Arial" pitchFamily="34" charset="0"/>
              </a:rPr>
              <a:t>                                  </a:t>
            </a:r>
            <a:r>
              <a:rPr lang="zh-CN" altLang="en-US" sz="1200" b="1" dirty="0" smtClean="0">
                <a:latin typeface="Arial" pitchFamily="34" charset="0"/>
                <a:ea typeface="方正姚体" pitchFamily="2" charset="-122"/>
                <a:cs typeface="Arial" pitchFamily="34" charset="0"/>
              </a:rPr>
              <a:t>能  源  信  息                                        </a:t>
            </a:r>
            <a:r>
              <a:rPr lang="en-US" altLang="zh-CN" sz="1200" b="1" dirty="0" smtClean="0">
                <a:latin typeface="Arial" pitchFamily="34" charset="0"/>
                <a:ea typeface="方正报宋_GBK" pitchFamily="65" charset="-122"/>
                <a:cs typeface="Arial" pitchFamily="34" charset="0"/>
              </a:rPr>
              <a:t>2014</a:t>
            </a:r>
            <a:r>
              <a:rPr lang="zh-CN" altLang="en-US" sz="1200" b="1" dirty="0" smtClean="0">
                <a:latin typeface="Arial" pitchFamily="34" charset="0"/>
                <a:ea typeface="方正报宋_GBK" pitchFamily="65" charset="-122"/>
                <a:cs typeface="Arial" pitchFamily="34" charset="0"/>
              </a:rPr>
              <a:t>年</a:t>
            </a:r>
            <a:r>
              <a:rPr lang="en-US" altLang="zh-CN" sz="1200" b="1" dirty="0" smtClean="0">
                <a:latin typeface="Arial" pitchFamily="34" charset="0"/>
                <a:ea typeface="方正报宋_GBK" pitchFamily="65" charset="-122"/>
                <a:cs typeface="Arial" pitchFamily="34" charset="0"/>
              </a:rPr>
              <a:t>12</a:t>
            </a:r>
            <a:r>
              <a:rPr lang="zh-CN" altLang="en-US" sz="1200" b="1" dirty="0" smtClean="0">
                <a:latin typeface="Arial" pitchFamily="34" charset="0"/>
                <a:ea typeface="方正报宋_GBK" pitchFamily="65" charset="-122"/>
                <a:cs typeface="Arial" pitchFamily="34" charset="0"/>
              </a:rPr>
              <a:t>月</a:t>
            </a:r>
            <a:r>
              <a:rPr lang="en-US" altLang="zh-CN" sz="1200" b="1" dirty="0" smtClean="0">
                <a:latin typeface="Arial" pitchFamily="34" charset="0"/>
                <a:ea typeface="方正报宋_GBK" pitchFamily="65" charset="-122"/>
                <a:cs typeface="Arial" pitchFamily="34" charset="0"/>
              </a:rPr>
              <a:t>30</a:t>
            </a:r>
            <a:r>
              <a:rPr lang="zh-CN" altLang="en-US" sz="1200" b="1" dirty="0" smtClean="0">
                <a:latin typeface="Arial" pitchFamily="34" charset="0"/>
                <a:ea typeface="方正报宋_GBK" pitchFamily="65" charset="-122"/>
                <a:cs typeface="Arial" pitchFamily="34" charset="0"/>
              </a:rPr>
              <a:t>日 </a:t>
            </a:r>
            <a:r>
              <a:rPr lang="zh-CN" altLang="en-US" sz="1200" b="1" dirty="0" smtClean="0">
                <a:latin typeface="Arial" pitchFamily="34" charset="0"/>
                <a:ea typeface="方正姚体" pitchFamily="2" charset="-122"/>
                <a:cs typeface="Arial" pitchFamily="34" charset="0"/>
              </a:rPr>
              <a:t>  </a:t>
            </a:r>
            <a:endParaRPr lang="zh-CN" altLang="en-US" sz="1200" b="1" dirty="0">
              <a:latin typeface="Arial" pitchFamily="34" charset="0"/>
              <a:ea typeface="方正姚体" pitchFamily="2" charset="-122"/>
              <a:cs typeface="Arial" pitchFamily="34" charset="0"/>
            </a:endParaRPr>
          </a:p>
        </p:txBody>
      </p:sp>
      <p:pic>
        <p:nvPicPr>
          <p:cNvPr id="2053" name="Picture 5" descr="F:\能源研究会\《上海能源信息》报\2014年第四季度信息报材料\图片素材\W020141229467727844643.jpg"/>
          <p:cNvPicPr>
            <a:picLocks noChangeAspect="1" noChangeArrowheads="1"/>
          </p:cNvPicPr>
          <p:nvPr/>
        </p:nvPicPr>
        <p:blipFill>
          <a:blip r:embed="rId2" cstate="print"/>
          <a:srcRect l="2020" t="65881" r="2842" b="1444"/>
          <a:stretch>
            <a:fillRect/>
          </a:stretch>
        </p:blipFill>
        <p:spPr bwMode="auto">
          <a:xfrm>
            <a:off x="260648" y="704528"/>
            <a:ext cx="2520280" cy="1010684"/>
          </a:xfrm>
          <a:prstGeom prst="rect">
            <a:avLst/>
          </a:prstGeom>
          <a:noFill/>
        </p:spPr>
      </p:pic>
      <p:sp>
        <p:nvSpPr>
          <p:cNvPr id="41" name="矩形 40"/>
          <p:cNvSpPr/>
          <p:nvPr/>
        </p:nvSpPr>
        <p:spPr>
          <a:xfrm>
            <a:off x="188640" y="416496"/>
            <a:ext cx="1723549" cy="246221"/>
          </a:xfrm>
          <a:prstGeom prst="rect">
            <a:avLst/>
          </a:prstGeom>
        </p:spPr>
        <p:txBody>
          <a:bodyPr wrap="none">
            <a:spAutoFit/>
          </a:bodyPr>
          <a:lstStyle/>
          <a:p>
            <a:r>
              <a:rPr lang="en-US" altLang="zh-CN"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【1】“</a:t>
            </a:r>
            <a:r>
              <a:rPr lang="zh-CN" altLang="en-US"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能源革命”横空出世</a:t>
            </a:r>
          </a:p>
        </p:txBody>
      </p:sp>
      <p:sp>
        <p:nvSpPr>
          <p:cNvPr id="42" name="矩形 41"/>
          <p:cNvSpPr/>
          <p:nvPr/>
        </p:nvSpPr>
        <p:spPr>
          <a:xfrm>
            <a:off x="2852936" y="704528"/>
            <a:ext cx="3888432" cy="1169551"/>
          </a:xfrm>
          <a:prstGeom prst="rect">
            <a:avLst/>
          </a:prstGeom>
        </p:spPr>
        <p:txBody>
          <a:bodyPr wrap="square">
            <a:spAutoFit/>
          </a:bodyPr>
          <a:lstStyle/>
          <a:p>
            <a:pPr algn="just"/>
            <a:r>
              <a:rPr lang="zh-CN" altLang="en-US" sz="1000" dirty="0" smtClean="0">
                <a:latin typeface="Times New Roman" pitchFamily="18" charset="0"/>
                <a:ea typeface="微软雅黑" pitchFamily="34" charset="-122"/>
                <a:cs typeface="Times New Roman" pitchFamily="18" charset="0"/>
              </a:rPr>
              <a:t>        我国的能源战略在</a:t>
            </a:r>
            <a:r>
              <a:rPr lang="en-US" altLang="zh-CN" sz="1000" dirty="0" smtClean="0">
                <a:latin typeface="Times New Roman" pitchFamily="18" charset="0"/>
                <a:ea typeface="微软雅黑" pitchFamily="34" charset="-122"/>
                <a:cs typeface="Times New Roman" pitchFamily="18" charset="0"/>
              </a:rPr>
              <a:t>2014</a:t>
            </a:r>
            <a:r>
              <a:rPr lang="zh-CN" altLang="en-US" sz="1000" dirty="0" smtClean="0">
                <a:latin typeface="Times New Roman" pitchFamily="18" charset="0"/>
                <a:ea typeface="微软雅黑" pitchFamily="34" charset="-122"/>
                <a:cs typeface="Times New Roman" pitchFamily="18" charset="0"/>
              </a:rPr>
              <a:t>年跃升到了一个全新的高度。</a:t>
            </a:r>
            <a:r>
              <a:rPr lang="en-US" altLang="zh-CN" sz="1000" dirty="0" smtClean="0">
                <a:latin typeface="Times New Roman" pitchFamily="18" charset="0"/>
                <a:ea typeface="微软雅黑" pitchFamily="34" charset="-122"/>
                <a:cs typeface="Times New Roman" pitchFamily="18" charset="0"/>
              </a:rPr>
              <a:t>6</a:t>
            </a:r>
            <a:r>
              <a:rPr lang="zh-CN" altLang="en-US" sz="1000" dirty="0" smtClean="0">
                <a:latin typeface="Times New Roman" pitchFamily="18" charset="0"/>
                <a:ea typeface="微软雅黑" pitchFamily="34" charset="-122"/>
                <a:cs typeface="Times New Roman" pitchFamily="18" charset="0"/>
              </a:rPr>
              <a:t>月</a:t>
            </a:r>
            <a:r>
              <a:rPr lang="en-US" altLang="zh-CN" sz="1000" dirty="0" smtClean="0">
                <a:latin typeface="Times New Roman" pitchFamily="18" charset="0"/>
                <a:ea typeface="微软雅黑" pitchFamily="34" charset="-122"/>
                <a:cs typeface="Times New Roman" pitchFamily="18" charset="0"/>
              </a:rPr>
              <a:t>13</a:t>
            </a:r>
            <a:r>
              <a:rPr lang="zh-CN" altLang="en-US" sz="1000" dirty="0" smtClean="0">
                <a:latin typeface="Times New Roman" pitchFamily="18" charset="0"/>
                <a:ea typeface="微软雅黑" pitchFamily="34" charset="-122"/>
                <a:cs typeface="Times New Roman" pitchFamily="18" charset="0"/>
              </a:rPr>
              <a:t>日，中共中央总书记、中央财经领导小组组长习近平主持召开中央财经领导小组第六次会议，前所未有地提出推进四大能源革命</a:t>
            </a:r>
            <a:r>
              <a:rPr lang="en-US" altLang="zh-CN" sz="1000" dirty="0" smtClean="0">
                <a:latin typeface="Times New Roman" pitchFamily="18" charset="0"/>
                <a:ea typeface="微软雅黑" pitchFamily="34" charset="-122"/>
                <a:cs typeface="Times New Roman" pitchFamily="18" charset="0"/>
              </a:rPr>
              <a:t>——</a:t>
            </a:r>
            <a:r>
              <a:rPr lang="zh-CN" altLang="en-US" sz="1000" dirty="0" smtClean="0">
                <a:latin typeface="Times New Roman" pitchFamily="18" charset="0"/>
                <a:ea typeface="微软雅黑" pitchFamily="34" charset="-122"/>
                <a:cs typeface="Times New Roman" pitchFamily="18" charset="0"/>
              </a:rPr>
              <a:t>消费、供给、技术和体制，舆论为之眼前一亮。能源革命，革谁的命？供给和消费无疑是核心内容。在控制消费总量的同时，煤电头上的紧箍咒进一步收紧，油、气、核、可再生能源多轮驱动的能源供应体系将进一步完善。然而，能源革命要有所突破，关键却在体制。</a:t>
            </a:r>
          </a:p>
        </p:txBody>
      </p:sp>
      <p:sp>
        <p:nvSpPr>
          <p:cNvPr id="50" name="矩形 49"/>
          <p:cNvSpPr/>
          <p:nvPr/>
        </p:nvSpPr>
        <p:spPr>
          <a:xfrm>
            <a:off x="188640" y="1712640"/>
            <a:ext cx="1723549" cy="246221"/>
          </a:xfrm>
          <a:prstGeom prst="rect">
            <a:avLst/>
          </a:prstGeom>
        </p:spPr>
        <p:txBody>
          <a:bodyPr wrap="none">
            <a:spAutoFit/>
          </a:bodyPr>
          <a:lstStyle/>
          <a:p>
            <a:r>
              <a:rPr lang="en-US" altLang="zh-CN"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【2】</a:t>
            </a:r>
            <a:r>
              <a:rPr lang="zh-CN" altLang="en-US"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 煤炭极寒 政府忙脱困</a:t>
            </a:r>
          </a:p>
        </p:txBody>
      </p:sp>
      <p:pic>
        <p:nvPicPr>
          <p:cNvPr id="2055" name="Picture 7" descr="http://www.cnenergy.org/dujia/201412/W020141229467727858513.jpg"/>
          <p:cNvPicPr>
            <a:picLocks noChangeAspect="1" noChangeArrowheads="1"/>
          </p:cNvPicPr>
          <p:nvPr/>
        </p:nvPicPr>
        <p:blipFill>
          <a:blip r:embed="rId3" cstate="print"/>
          <a:srcRect/>
          <a:stretch>
            <a:fillRect/>
          </a:stretch>
        </p:blipFill>
        <p:spPr bwMode="auto">
          <a:xfrm>
            <a:off x="260648" y="2000672"/>
            <a:ext cx="2524177" cy="1152128"/>
          </a:xfrm>
          <a:prstGeom prst="rect">
            <a:avLst/>
          </a:prstGeom>
          <a:noFill/>
        </p:spPr>
      </p:pic>
      <p:sp>
        <p:nvSpPr>
          <p:cNvPr id="52" name="矩形 51"/>
          <p:cNvSpPr/>
          <p:nvPr/>
        </p:nvSpPr>
        <p:spPr>
          <a:xfrm>
            <a:off x="144016" y="3152800"/>
            <a:ext cx="3429000" cy="246221"/>
          </a:xfrm>
          <a:prstGeom prst="rect">
            <a:avLst/>
          </a:prstGeom>
        </p:spPr>
        <p:txBody>
          <a:bodyPr>
            <a:spAutoFit/>
          </a:bodyPr>
          <a:lstStyle/>
          <a:p>
            <a:r>
              <a:rPr lang="en-US" altLang="zh-CN"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【3】</a:t>
            </a:r>
            <a:r>
              <a:rPr lang="zh-CN" altLang="en-US"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 火电环保升级 探路近零排放</a:t>
            </a:r>
          </a:p>
        </p:txBody>
      </p:sp>
      <p:pic>
        <p:nvPicPr>
          <p:cNvPr id="2057" name="Picture 9" descr="http://www.cnenergy.org/dujia/201412/W020141229467727867566.jpg"/>
          <p:cNvPicPr>
            <a:picLocks noChangeAspect="1" noChangeArrowheads="1"/>
          </p:cNvPicPr>
          <p:nvPr/>
        </p:nvPicPr>
        <p:blipFill>
          <a:blip r:embed="rId4" cstate="print"/>
          <a:srcRect/>
          <a:stretch>
            <a:fillRect/>
          </a:stretch>
        </p:blipFill>
        <p:spPr bwMode="auto">
          <a:xfrm>
            <a:off x="260648" y="3440832"/>
            <a:ext cx="2520280" cy="1152128"/>
          </a:xfrm>
          <a:prstGeom prst="rect">
            <a:avLst/>
          </a:prstGeom>
          <a:noFill/>
        </p:spPr>
      </p:pic>
      <p:sp>
        <p:nvSpPr>
          <p:cNvPr id="54" name="矩形 53"/>
          <p:cNvSpPr/>
          <p:nvPr/>
        </p:nvSpPr>
        <p:spPr>
          <a:xfrm>
            <a:off x="116632" y="4634771"/>
            <a:ext cx="3429000" cy="246221"/>
          </a:xfrm>
          <a:prstGeom prst="rect">
            <a:avLst/>
          </a:prstGeom>
        </p:spPr>
        <p:txBody>
          <a:bodyPr>
            <a:spAutoFit/>
          </a:bodyPr>
          <a:lstStyle/>
          <a:p>
            <a:r>
              <a:rPr lang="en-US" altLang="zh-CN"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【4】</a:t>
            </a:r>
            <a:r>
              <a:rPr lang="zh-CN" altLang="en-US"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 分布式光伏高开低走 爆发式增长看来年</a:t>
            </a:r>
          </a:p>
        </p:txBody>
      </p:sp>
      <p:cxnSp>
        <p:nvCxnSpPr>
          <p:cNvPr id="56" name="直接连接符 55"/>
          <p:cNvCxnSpPr/>
          <p:nvPr/>
        </p:nvCxnSpPr>
        <p:spPr>
          <a:xfrm flipV="1">
            <a:off x="260648" y="651570"/>
            <a:ext cx="6408712" cy="1"/>
          </a:xfrm>
          <a:prstGeom prst="line">
            <a:avLst/>
          </a:prstGeom>
          <a:ln w="19050" cmpd="sng">
            <a:solidFill>
              <a:srgbClr val="FF0000"/>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260648" y="1943522"/>
            <a:ext cx="6408712" cy="1"/>
          </a:xfrm>
          <a:prstGeom prst="line">
            <a:avLst/>
          </a:prstGeom>
          <a:ln w="19050" cmpd="sng">
            <a:solidFill>
              <a:srgbClr val="FFC000"/>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2852936" y="2000672"/>
            <a:ext cx="3888432" cy="1169551"/>
          </a:xfrm>
          <a:prstGeom prst="rect">
            <a:avLst/>
          </a:prstGeom>
        </p:spPr>
        <p:txBody>
          <a:bodyPr wrap="square">
            <a:spAutoFit/>
          </a:bodyPr>
          <a:lstStyle/>
          <a:p>
            <a:pPr algn="just"/>
            <a:r>
              <a:rPr lang="zh-CN" altLang="en-US" sz="1000" dirty="0" smtClean="0">
                <a:latin typeface="Times New Roman" pitchFamily="18" charset="0"/>
                <a:ea typeface="微软雅黑" pitchFamily="34" charset="-122"/>
                <a:cs typeface="Times New Roman" pitchFamily="18" charset="0"/>
              </a:rPr>
              <a:t>        炭行业</a:t>
            </a:r>
            <a:r>
              <a:rPr lang="en-US" altLang="zh-CN" sz="1000" dirty="0" smtClean="0">
                <a:latin typeface="Times New Roman" pitchFamily="18" charset="0"/>
                <a:ea typeface="微软雅黑" pitchFamily="34" charset="-122"/>
                <a:cs typeface="Times New Roman" pitchFamily="18" charset="0"/>
              </a:rPr>
              <a:t>2014</a:t>
            </a:r>
            <a:r>
              <a:rPr lang="zh-CN" altLang="en-US" sz="1000" dirty="0" smtClean="0">
                <a:latin typeface="Times New Roman" pitchFamily="18" charset="0"/>
                <a:ea typeface="微软雅黑" pitchFamily="34" charset="-122"/>
                <a:cs typeface="Times New Roman" pitchFamily="18" charset="0"/>
              </a:rPr>
              <a:t>年的唯一主题是脱困。控总量、调关税、完善企业考核机制</a:t>
            </a:r>
            <a:r>
              <a:rPr lang="en-US" altLang="zh-CN" sz="1000" dirty="0" smtClean="0">
                <a:latin typeface="Times New Roman" pitchFamily="18" charset="0"/>
                <a:ea typeface="微软雅黑" pitchFamily="34" charset="-122"/>
                <a:cs typeface="Times New Roman" pitchFamily="18" charset="0"/>
              </a:rPr>
              <a:t>…2014</a:t>
            </a:r>
            <a:r>
              <a:rPr lang="zh-CN" altLang="en-US" sz="1000" dirty="0" smtClean="0">
                <a:latin typeface="Times New Roman" pitchFamily="18" charset="0"/>
                <a:ea typeface="微软雅黑" pitchFamily="34" charset="-122"/>
                <a:cs typeface="Times New Roman" pitchFamily="18" charset="0"/>
              </a:rPr>
              <a:t>年</a:t>
            </a:r>
            <a:r>
              <a:rPr lang="en-US" altLang="zh-CN" sz="1000" dirty="0" smtClean="0">
                <a:latin typeface="Times New Roman" pitchFamily="18" charset="0"/>
                <a:ea typeface="微软雅黑" pitchFamily="34" charset="-122"/>
                <a:cs typeface="Times New Roman" pitchFamily="18" charset="0"/>
              </a:rPr>
              <a:t>7</a:t>
            </a:r>
            <a:r>
              <a:rPr lang="zh-CN" altLang="en-US" sz="1000" dirty="0" smtClean="0">
                <a:latin typeface="Times New Roman" pitchFamily="18" charset="0"/>
                <a:ea typeface="微软雅黑" pitchFamily="34" charset="-122"/>
                <a:cs typeface="Times New Roman" pitchFamily="18" charset="0"/>
              </a:rPr>
              <a:t>月中旬以来，由国家发展改革委牵头，建立了由多部委参加的煤炭行业脱困联席会议制度，连续组织召开了数十次，出台了</a:t>
            </a:r>
            <a:r>
              <a:rPr lang="en-US" altLang="zh-CN" sz="1000" dirty="0" smtClean="0">
                <a:latin typeface="Times New Roman" pitchFamily="18" charset="0"/>
                <a:ea typeface="微软雅黑" pitchFamily="34" charset="-122"/>
                <a:cs typeface="Times New Roman" pitchFamily="18" charset="0"/>
              </a:rPr>
              <a:t>30</a:t>
            </a:r>
            <a:r>
              <a:rPr lang="zh-CN" altLang="en-US" sz="1000" dirty="0" smtClean="0">
                <a:latin typeface="Times New Roman" pitchFamily="18" charset="0"/>
                <a:ea typeface="微软雅黑" pitchFamily="34" charset="-122"/>
                <a:cs typeface="Times New Roman" pitchFamily="18" charset="0"/>
              </a:rPr>
              <a:t>多项相关对策和措施助力煤企过冬。国务院领导对煤炭行业脱困工作做出重要批示，就坚决遏制煤炭产量无序增长、切实减轻企业负担、控制煤炭进口等提出了明确要求，救市行动规格之高、动作之大可谓历史罕见。</a:t>
            </a:r>
          </a:p>
        </p:txBody>
      </p:sp>
      <p:sp>
        <p:nvSpPr>
          <p:cNvPr id="59" name="矩形 58"/>
          <p:cNvSpPr/>
          <p:nvPr/>
        </p:nvSpPr>
        <p:spPr>
          <a:xfrm>
            <a:off x="2852936" y="3440832"/>
            <a:ext cx="3888432" cy="1169551"/>
          </a:xfrm>
          <a:prstGeom prst="rect">
            <a:avLst/>
          </a:prstGeom>
        </p:spPr>
        <p:txBody>
          <a:bodyPr wrap="square">
            <a:spAutoFit/>
          </a:bodyPr>
          <a:lstStyle/>
          <a:p>
            <a:pPr algn="just"/>
            <a:r>
              <a:rPr lang="zh-CN" altLang="en-US" sz="1000" dirty="0" smtClean="0">
                <a:latin typeface="Times New Roman" pitchFamily="18" charset="0"/>
                <a:ea typeface="微软雅黑" pitchFamily="34" charset="-122"/>
                <a:cs typeface="Times New Roman" pitchFamily="18" charset="0"/>
              </a:rPr>
              <a:t>        炭行业</a:t>
            </a:r>
            <a:r>
              <a:rPr lang="en-US" altLang="zh-CN" sz="1000" dirty="0" smtClean="0">
                <a:latin typeface="Times New Roman" pitchFamily="18" charset="0"/>
                <a:ea typeface="微软雅黑" pitchFamily="34" charset="-122"/>
                <a:cs typeface="Times New Roman" pitchFamily="18" charset="0"/>
              </a:rPr>
              <a:t>2014</a:t>
            </a:r>
            <a:r>
              <a:rPr lang="zh-CN" altLang="en-US" sz="1000" dirty="0" smtClean="0">
                <a:latin typeface="Times New Roman" pitchFamily="18" charset="0"/>
                <a:ea typeface="微软雅黑" pitchFamily="34" charset="-122"/>
                <a:cs typeface="Times New Roman" pitchFamily="18" charset="0"/>
              </a:rPr>
              <a:t>年的唯一主题是脱困。控总量、调关税、完善企业考核机制</a:t>
            </a:r>
            <a:r>
              <a:rPr lang="en-US" altLang="zh-CN" sz="1000" dirty="0" smtClean="0">
                <a:latin typeface="Times New Roman" pitchFamily="18" charset="0"/>
                <a:ea typeface="微软雅黑" pitchFamily="34" charset="-122"/>
                <a:cs typeface="Times New Roman" pitchFamily="18" charset="0"/>
              </a:rPr>
              <a:t>…2014</a:t>
            </a:r>
            <a:r>
              <a:rPr lang="zh-CN" altLang="en-US" sz="1000" dirty="0" smtClean="0">
                <a:latin typeface="Times New Roman" pitchFamily="18" charset="0"/>
                <a:ea typeface="微软雅黑" pitchFamily="34" charset="-122"/>
                <a:cs typeface="Times New Roman" pitchFamily="18" charset="0"/>
              </a:rPr>
              <a:t>年</a:t>
            </a:r>
            <a:r>
              <a:rPr lang="en-US" altLang="zh-CN" sz="1000" dirty="0" smtClean="0">
                <a:latin typeface="Times New Roman" pitchFamily="18" charset="0"/>
                <a:ea typeface="微软雅黑" pitchFamily="34" charset="-122"/>
                <a:cs typeface="Times New Roman" pitchFamily="18" charset="0"/>
              </a:rPr>
              <a:t>7</a:t>
            </a:r>
            <a:r>
              <a:rPr lang="zh-CN" altLang="en-US" sz="1000" dirty="0" smtClean="0">
                <a:latin typeface="Times New Roman" pitchFamily="18" charset="0"/>
                <a:ea typeface="微软雅黑" pitchFamily="34" charset="-122"/>
                <a:cs typeface="Times New Roman" pitchFamily="18" charset="0"/>
              </a:rPr>
              <a:t>月中旬以来，由国家发展改革委牵头，建立了由多部委参加的煤炭行业脱困联席会议制度，连续组织召开了数十次，出台了</a:t>
            </a:r>
            <a:r>
              <a:rPr lang="en-US" altLang="zh-CN" sz="1000" dirty="0" smtClean="0">
                <a:latin typeface="Times New Roman" pitchFamily="18" charset="0"/>
                <a:ea typeface="微软雅黑" pitchFamily="34" charset="-122"/>
                <a:cs typeface="Times New Roman" pitchFamily="18" charset="0"/>
              </a:rPr>
              <a:t>30</a:t>
            </a:r>
            <a:r>
              <a:rPr lang="zh-CN" altLang="en-US" sz="1000" dirty="0" smtClean="0">
                <a:latin typeface="Times New Roman" pitchFamily="18" charset="0"/>
                <a:ea typeface="微软雅黑" pitchFamily="34" charset="-122"/>
                <a:cs typeface="Times New Roman" pitchFamily="18" charset="0"/>
              </a:rPr>
              <a:t>多项相关对策和措施助力煤企过冬。国务院领导对煤炭行业脱困工作做出重要批示，就坚决遏制煤炭产量无序增长、切实减轻企业负担、控制煤炭进口等提出了明确要求，救市行动规格之高、动作之大可谓历史罕见。</a:t>
            </a:r>
          </a:p>
        </p:txBody>
      </p:sp>
      <p:cxnSp>
        <p:nvCxnSpPr>
          <p:cNvPr id="60" name="直接连接符 59"/>
          <p:cNvCxnSpPr/>
          <p:nvPr/>
        </p:nvCxnSpPr>
        <p:spPr>
          <a:xfrm flipV="1">
            <a:off x="260648" y="3387874"/>
            <a:ext cx="6408712" cy="1"/>
          </a:xfrm>
          <a:prstGeom prst="line">
            <a:avLst/>
          </a:prstGeom>
          <a:ln w="19050" cmpd="sng">
            <a:solidFill>
              <a:srgbClr val="00B050"/>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260648" y="4880992"/>
            <a:ext cx="6408712" cy="1"/>
          </a:xfrm>
          <a:prstGeom prst="line">
            <a:avLst/>
          </a:prstGeom>
          <a:ln w="19050" cmpd="sng">
            <a:solidFill>
              <a:srgbClr val="00B0F0"/>
            </a:solidFill>
            <a:prstDash val="sysDot"/>
            <a:headEnd type="oval" w="lg" len="lg"/>
          </a:ln>
        </p:spPr>
        <p:style>
          <a:lnRef idx="1">
            <a:schemeClr val="accent1"/>
          </a:lnRef>
          <a:fillRef idx="0">
            <a:schemeClr val="accent1"/>
          </a:fillRef>
          <a:effectRef idx="0">
            <a:schemeClr val="accent1"/>
          </a:effectRef>
          <a:fontRef idx="minor">
            <a:schemeClr val="tx1"/>
          </a:fontRef>
        </p:style>
      </p:cxnSp>
      <p:pic>
        <p:nvPicPr>
          <p:cNvPr id="2059" name="Picture 11" descr="http://www.cnenergy.org/dujia/201412/W020141229467727871565.jpg"/>
          <p:cNvPicPr>
            <a:picLocks noChangeAspect="1" noChangeArrowheads="1"/>
          </p:cNvPicPr>
          <p:nvPr/>
        </p:nvPicPr>
        <p:blipFill>
          <a:blip r:embed="rId5" cstate="print"/>
          <a:srcRect/>
          <a:stretch>
            <a:fillRect/>
          </a:stretch>
        </p:blipFill>
        <p:spPr bwMode="auto">
          <a:xfrm>
            <a:off x="260648" y="4953001"/>
            <a:ext cx="2520280" cy="1152128"/>
          </a:xfrm>
          <a:prstGeom prst="rect">
            <a:avLst/>
          </a:prstGeom>
          <a:noFill/>
        </p:spPr>
      </p:pic>
      <p:sp>
        <p:nvSpPr>
          <p:cNvPr id="63" name="矩形 62"/>
          <p:cNvSpPr/>
          <p:nvPr/>
        </p:nvSpPr>
        <p:spPr>
          <a:xfrm>
            <a:off x="2852936" y="4953000"/>
            <a:ext cx="3888432" cy="861774"/>
          </a:xfrm>
          <a:prstGeom prst="rect">
            <a:avLst/>
          </a:prstGeom>
        </p:spPr>
        <p:txBody>
          <a:bodyPr wrap="square">
            <a:spAutoFit/>
          </a:bodyPr>
          <a:lstStyle/>
          <a:p>
            <a:pPr algn="just"/>
            <a:r>
              <a:rPr lang="zh-CN" altLang="en-US" sz="1000" dirty="0" smtClean="0">
                <a:latin typeface="Times New Roman" pitchFamily="18" charset="0"/>
                <a:ea typeface="微软雅黑" pitchFamily="34" charset="-122"/>
                <a:cs typeface="Times New Roman" pitchFamily="18" charset="0"/>
              </a:rPr>
              <a:t>        临近年底，能源行业统计数据鱼贯而出，但分布式光伏的相关数据可能不会太过光鲜。</a:t>
            </a:r>
          </a:p>
          <a:p>
            <a:pPr algn="just"/>
            <a:r>
              <a:rPr lang="zh-CN" altLang="en-US" sz="1000" dirty="0" smtClean="0">
                <a:latin typeface="Times New Roman" pitchFamily="18" charset="0"/>
                <a:ea typeface="微软雅黑" pitchFamily="34" charset="-122"/>
                <a:cs typeface="Times New Roman" pitchFamily="18" charset="0"/>
              </a:rPr>
              <a:t>        回望</a:t>
            </a:r>
            <a:r>
              <a:rPr lang="en-US" altLang="zh-CN" sz="1000" dirty="0" smtClean="0">
                <a:latin typeface="Times New Roman" pitchFamily="18" charset="0"/>
                <a:ea typeface="微软雅黑" pitchFamily="34" charset="-122"/>
                <a:cs typeface="Times New Roman" pitchFamily="18" charset="0"/>
              </a:rPr>
              <a:t>2014</a:t>
            </a:r>
            <a:r>
              <a:rPr lang="zh-CN" altLang="en-US" sz="1000" dirty="0" smtClean="0">
                <a:latin typeface="Times New Roman" pitchFamily="18" charset="0"/>
                <a:ea typeface="微软雅黑" pitchFamily="34" charset="-122"/>
                <a:cs typeface="Times New Roman" pitchFamily="18" charset="0"/>
              </a:rPr>
              <a:t>年，年初国家能源局确定</a:t>
            </a:r>
            <a:r>
              <a:rPr lang="en-US" altLang="zh-CN" sz="1000" dirty="0" smtClean="0">
                <a:latin typeface="Times New Roman" pitchFamily="18" charset="0"/>
                <a:ea typeface="微软雅黑" pitchFamily="34" charset="-122"/>
                <a:cs typeface="Times New Roman" pitchFamily="18" charset="0"/>
              </a:rPr>
              <a:t>14GW</a:t>
            </a:r>
            <a:r>
              <a:rPr lang="zh-CN" altLang="en-US" sz="1000" dirty="0" smtClean="0">
                <a:latin typeface="Times New Roman" pitchFamily="18" charset="0"/>
                <a:ea typeface="微软雅黑" pitchFamily="34" charset="-122"/>
                <a:cs typeface="Times New Roman" pitchFamily="18" charset="0"/>
              </a:rPr>
              <a:t>的全年光伏装机目标，其中</a:t>
            </a:r>
            <a:r>
              <a:rPr lang="en-US" altLang="zh-CN" sz="1000" dirty="0" smtClean="0">
                <a:latin typeface="Times New Roman" pitchFamily="18" charset="0"/>
                <a:ea typeface="微软雅黑" pitchFamily="34" charset="-122"/>
                <a:cs typeface="Times New Roman" pitchFamily="18" charset="0"/>
              </a:rPr>
              <a:t>8GW</a:t>
            </a:r>
            <a:r>
              <a:rPr lang="zh-CN" altLang="en-US" sz="1000" dirty="0" smtClean="0">
                <a:latin typeface="Times New Roman" pitchFamily="18" charset="0"/>
                <a:ea typeface="微软雅黑" pitchFamily="34" charset="-122"/>
                <a:cs typeface="Times New Roman" pitchFamily="18" charset="0"/>
              </a:rPr>
              <a:t>给了分布式。成为政策宠儿的分布式光伏随后迎来了一系列扶持政策。年末，期待落空，政策推动者难免怅然若失。</a:t>
            </a:r>
            <a:endParaRPr lang="en-US" altLang="zh-CN" sz="1000" dirty="0" smtClean="0">
              <a:latin typeface="Times New Roman" pitchFamily="18" charset="0"/>
              <a:ea typeface="微软雅黑" pitchFamily="34" charset="-122"/>
              <a:cs typeface="Times New Roman" pitchFamily="18" charset="0"/>
            </a:endParaRPr>
          </a:p>
        </p:txBody>
      </p:sp>
      <p:sp>
        <p:nvSpPr>
          <p:cNvPr id="64" name="矩形 63"/>
          <p:cNvSpPr/>
          <p:nvPr/>
        </p:nvSpPr>
        <p:spPr>
          <a:xfrm>
            <a:off x="116632" y="6177136"/>
            <a:ext cx="1723549" cy="246221"/>
          </a:xfrm>
          <a:prstGeom prst="rect">
            <a:avLst/>
          </a:prstGeom>
        </p:spPr>
        <p:txBody>
          <a:bodyPr wrap="none">
            <a:spAutoFit/>
          </a:bodyPr>
          <a:lstStyle/>
          <a:p>
            <a:r>
              <a:rPr lang="en-US" altLang="zh-CN"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【5】</a:t>
            </a:r>
            <a:r>
              <a:rPr lang="zh-CN" altLang="en-US"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 电改悬念 来年见分晓</a:t>
            </a:r>
          </a:p>
        </p:txBody>
      </p:sp>
      <p:cxnSp>
        <p:nvCxnSpPr>
          <p:cNvPr id="65" name="直接连接符 64"/>
          <p:cNvCxnSpPr/>
          <p:nvPr/>
        </p:nvCxnSpPr>
        <p:spPr>
          <a:xfrm flipV="1">
            <a:off x="270173" y="6417543"/>
            <a:ext cx="6408712" cy="1"/>
          </a:xfrm>
          <a:prstGeom prst="line">
            <a:avLst/>
          </a:prstGeom>
          <a:ln w="19050" cmpd="sng">
            <a:solidFill>
              <a:srgbClr val="7030A0"/>
            </a:solidFill>
            <a:prstDash val="sysDot"/>
            <a:headEnd type="oval" w="lg" len="lg"/>
          </a:ln>
        </p:spPr>
        <p:style>
          <a:lnRef idx="1">
            <a:schemeClr val="accent1"/>
          </a:lnRef>
          <a:fillRef idx="0">
            <a:schemeClr val="accent1"/>
          </a:fillRef>
          <a:effectRef idx="0">
            <a:schemeClr val="accent1"/>
          </a:effectRef>
          <a:fontRef idx="minor">
            <a:schemeClr val="tx1"/>
          </a:fontRef>
        </p:style>
      </p:cxnSp>
      <p:pic>
        <p:nvPicPr>
          <p:cNvPr id="2061" name="Picture 13" descr="http://www.cnenergy.org/dujia/201412/W020141229467727886069.jpg"/>
          <p:cNvPicPr>
            <a:picLocks noChangeAspect="1" noChangeArrowheads="1"/>
          </p:cNvPicPr>
          <p:nvPr/>
        </p:nvPicPr>
        <p:blipFill>
          <a:blip r:embed="rId6" cstate="print"/>
          <a:srcRect/>
          <a:stretch>
            <a:fillRect/>
          </a:stretch>
        </p:blipFill>
        <p:spPr bwMode="auto">
          <a:xfrm>
            <a:off x="260648" y="6493743"/>
            <a:ext cx="2520279" cy="1152128"/>
          </a:xfrm>
          <a:prstGeom prst="rect">
            <a:avLst/>
          </a:prstGeom>
          <a:noFill/>
        </p:spPr>
      </p:pic>
      <p:sp>
        <p:nvSpPr>
          <p:cNvPr id="66" name="矩形 65"/>
          <p:cNvSpPr/>
          <p:nvPr/>
        </p:nvSpPr>
        <p:spPr>
          <a:xfrm>
            <a:off x="2852936" y="6518126"/>
            <a:ext cx="3888432" cy="1169551"/>
          </a:xfrm>
          <a:prstGeom prst="rect">
            <a:avLst/>
          </a:prstGeom>
        </p:spPr>
        <p:txBody>
          <a:bodyPr wrap="square">
            <a:spAutoFit/>
          </a:bodyPr>
          <a:lstStyle/>
          <a:p>
            <a:pPr algn="just"/>
            <a:r>
              <a:rPr lang="zh-CN" altLang="en-US" sz="1000" dirty="0" smtClean="0">
                <a:latin typeface="Times New Roman" pitchFamily="18" charset="0"/>
                <a:ea typeface="微软雅黑" pitchFamily="34" charset="-122"/>
                <a:cs typeface="Times New Roman" pitchFamily="18" charset="0"/>
              </a:rPr>
              <a:t>        炭行业</a:t>
            </a:r>
            <a:r>
              <a:rPr lang="en-US" altLang="zh-CN" sz="1000" dirty="0" smtClean="0">
                <a:latin typeface="Times New Roman" pitchFamily="18" charset="0"/>
                <a:ea typeface="微软雅黑" pitchFamily="34" charset="-122"/>
                <a:cs typeface="Times New Roman" pitchFamily="18" charset="0"/>
              </a:rPr>
              <a:t>2014</a:t>
            </a:r>
            <a:r>
              <a:rPr lang="zh-CN" altLang="en-US" sz="1000" dirty="0" smtClean="0">
                <a:latin typeface="Times New Roman" pitchFamily="18" charset="0"/>
                <a:ea typeface="微软雅黑" pitchFamily="34" charset="-122"/>
                <a:cs typeface="Times New Roman" pitchFamily="18" charset="0"/>
              </a:rPr>
              <a:t>年的唯一主题是脱困。控总量、调关税、完善企业考核机制</a:t>
            </a:r>
            <a:r>
              <a:rPr lang="en-US" altLang="zh-CN" sz="1000" dirty="0" smtClean="0">
                <a:latin typeface="Times New Roman" pitchFamily="18" charset="0"/>
                <a:ea typeface="微软雅黑" pitchFamily="34" charset="-122"/>
                <a:cs typeface="Times New Roman" pitchFamily="18" charset="0"/>
              </a:rPr>
              <a:t>…2014</a:t>
            </a:r>
            <a:r>
              <a:rPr lang="zh-CN" altLang="en-US" sz="1000" dirty="0" smtClean="0">
                <a:latin typeface="Times New Roman" pitchFamily="18" charset="0"/>
                <a:ea typeface="微软雅黑" pitchFamily="34" charset="-122"/>
                <a:cs typeface="Times New Roman" pitchFamily="18" charset="0"/>
              </a:rPr>
              <a:t>年</a:t>
            </a:r>
            <a:r>
              <a:rPr lang="en-US" altLang="zh-CN" sz="1000" dirty="0" smtClean="0">
                <a:latin typeface="Times New Roman" pitchFamily="18" charset="0"/>
                <a:ea typeface="微软雅黑" pitchFamily="34" charset="-122"/>
                <a:cs typeface="Times New Roman" pitchFamily="18" charset="0"/>
              </a:rPr>
              <a:t>7</a:t>
            </a:r>
            <a:r>
              <a:rPr lang="zh-CN" altLang="en-US" sz="1000" dirty="0" smtClean="0">
                <a:latin typeface="Times New Roman" pitchFamily="18" charset="0"/>
                <a:ea typeface="微软雅黑" pitchFamily="34" charset="-122"/>
                <a:cs typeface="Times New Roman" pitchFamily="18" charset="0"/>
              </a:rPr>
              <a:t>月中旬以来，由国家发展改革委牵头，建立了由多部委参加的煤炭行业脱困联席会议制度，连续组织召开了数十次，出台了</a:t>
            </a:r>
            <a:r>
              <a:rPr lang="en-US" altLang="zh-CN" sz="1000" dirty="0" smtClean="0">
                <a:latin typeface="Times New Roman" pitchFamily="18" charset="0"/>
                <a:ea typeface="微软雅黑" pitchFamily="34" charset="-122"/>
                <a:cs typeface="Times New Roman" pitchFamily="18" charset="0"/>
              </a:rPr>
              <a:t>30</a:t>
            </a:r>
            <a:r>
              <a:rPr lang="zh-CN" altLang="en-US" sz="1000" dirty="0" smtClean="0">
                <a:latin typeface="Times New Roman" pitchFamily="18" charset="0"/>
                <a:ea typeface="微软雅黑" pitchFamily="34" charset="-122"/>
                <a:cs typeface="Times New Roman" pitchFamily="18" charset="0"/>
              </a:rPr>
              <a:t>多项相关对策和措施助力煤企过冬。国务院领导对煤炭行业脱困工作做出重要批示，就坚决遏制煤炭产量无序增长、切实减轻企业负担、控制煤炭进口等提出了明确要求，救市行动规格之高、动作之大可谓历史罕见。</a:t>
            </a:r>
          </a:p>
        </p:txBody>
      </p:sp>
      <p:sp>
        <p:nvSpPr>
          <p:cNvPr id="67" name="矩形 66"/>
          <p:cNvSpPr/>
          <p:nvPr/>
        </p:nvSpPr>
        <p:spPr>
          <a:xfrm>
            <a:off x="116632" y="7689304"/>
            <a:ext cx="3429000" cy="246221"/>
          </a:xfrm>
          <a:prstGeom prst="rect">
            <a:avLst/>
          </a:prstGeom>
        </p:spPr>
        <p:txBody>
          <a:bodyPr>
            <a:spAutoFit/>
          </a:bodyPr>
          <a:lstStyle/>
          <a:p>
            <a:r>
              <a:rPr lang="en-US" altLang="zh-CN"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【6】</a:t>
            </a:r>
            <a:r>
              <a:rPr lang="zh-CN" altLang="en-US" sz="1000" b="1"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 简政放权 能源领域力度空前</a:t>
            </a:r>
          </a:p>
        </p:txBody>
      </p:sp>
      <p:cxnSp>
        <p:nvCxnSpPr>
          <p:cNvPr id="68" name="直接连接符 67"/>
          <p:cNvCxnSpPr/>
          <p:nvPr/>
        </p:nvCxnSpPr>
        <p:spPr>
          <a:xfrm flipV="1">
            <a:off x="260648" y="7924377"/>
            <a:ext cx="6408712" cy="1"/>
          </a:xfrm>
          <a:prstGeom prst="line">
            <a:avLst/>
          </a:prstGeom>
          <a:ln w="19050" cmpd="sng">
            <a:solidFill>
              <a:srgbClr val="C00000"/>
            </a:solidFill>
            <a:prstDash val="sysDot"/>
            <a:headEnd type="oval" w="lg" len="lg"/>
          </a:ln>
        </p:spPr>
        <p:style>
          <a:lnRef idx="1">
            <a:schemeClr val="accent1"/>
          </a:lnRef>
          <a:fillRef idx="0">
            <a:schemeClr val="accent1"/>
          </a:fillRef>
          <a:effectRef idx="0">
            <a:schemeClr val="accent1"/>
          </a:effectRef>
          <a:fontRef idx="minor">
            <a:schemeClr val="tx1"/>
          </a:fontRef>
        </p:style>
      </p:cxnSp>
      <p:pic>
        <p:nvPicPr>
          <p:cNvPr id="2063" name="Picture 15" descr="http://www.cnenergy.org/dujia/201412/W020141229467727916037.jpg"/>
          <p:cNvPicPr>
            <a:picLocks noChangeAspect="1" noChangeArrowheads="1"/>
          </p:cNvPicPr>
          <p:nvPr/>
        </p:nvPicPr>
        <p:blipFill>
          <a:blip r:embed="rId7" cstate="print"/>
          <a:srcRect/>
          <a:stretch>
            <a:fillRect/>
          </a:stretch>
        </p:blipFill>
        <p:spPr bwMode="auto">
          <a:xfrm>
            <a:off x="332656" y="8049344"/>
            <a:ext cx="2448272" cy="1224136"/>
          </a:xfrm>
          <a:prstGeom prst="rect">
            <a:avLst/>
          </a:prstGeom>
          <a:noFill/>
        </p:spPr>
      </p:pic>
      <p:sp>
        <p:nvSpPr>
          <p:cNvPr id="69" name="矩形 68"/>
          <p:cNvSpPr/>
          <p:nvPr/>
        </p:nvSpPr>
        <p:spPr>
          <a:xfrm>
            <a:off x="2852936" y="7977336"/>
            <a:ext cx="3888432" cy="1477328"/>
          </a:xfrm>
          <a:prstGeom prst="rect">
            <a:avLst/>
          </a:prstGeom>
        </p:spPr>
        <p:txBody>
          <a:bodyPr wrap="square">
            <a:spAutoFit/>
          </a:bodyPr>
          <a:lstStyle/>
          <a:p>
            <a:pPr algn="just"/>
            <a:r>
              <a:rPr lang="zh-CN" altLang="en-US" sz="1000" dirty="0" smtClean="0"/>
              <a:t>        今年的政府核准投资项目目录共取消、下放</a:t>
            </a:r>
            <a:r>
              <a:rPr lang="en-US" altLang="zh-CN" sz="1000" dirty="0" smtClean="0"/>
              <a:t>38</a:t>
            </a:r>
            <a:r>
              <a:rPr lang="zh-CN" altLang="en-US" sz="1000" dirty="0" smtClean="0"/>
              <a:t>项核准权限，其中能源领域简政放权力度最大。除了原油和天然气开发项目、</a:t>
            </a:r>
            <a:r>
              <a:rPr lang="en-US" altLang="zh-CN" sz="1000" dirty="0" smtClean="0"/>
              <a:t>±800</a:t>
            </a:r>
            <a:r>
              <a:rPr lang="zh-CN" altLang="en-US" sz="1000" dirty="0" smtClean="0"/>
              <a:t>千伏及以上直流项目和</a:t>
            </a:r>
            <a:r>
              <a:rPr lang="en-US" altLang="zh-CN" sz="1000" dirty="0" smtClean="0"/>
              <a:t>1000</a:t>
            </a:r>
            <a:r>
              <a:rPr lang="zh-CN" altLang="en-US" sz="1000" dirty="0" smtClean="0"/>
              <a:t>千伏交流项目、新增年生产能力</a:t>
            </a:r>
            <a:r>
              <a:rPr lang="en-US" altLang="zh-CN" sz="1000" dirty="0" smtClean="0"/>
              <a:t>500</a:t>
            </a:r>
            <a:r>
              <a:rPr lang="zh-CN" altLang="en-US" sz="1000" dirty="0" smtClean="0"/>
              <a:t>万吨及以上的项目、新建接收储运能力</a:t>
            </a:r>
            <a:r>
              <a:rPr lang="en-US" altLang="zh-CN" sz="1000" dirty="0" smtClean="0"/>
              <a:t>300</a:t>
            </a:r>
            <a:r>
              <a:rPr lang="zh-CN" altLang="en-US" sz="1000" dirty="0" smtClean="0"/>
              <a:t>万吨及以上的项目、输油管网跨境项目、输气管网跨境项目只需在国务院备案外，地方和企业关注度较高的火电站、热电站、抽水蓄能电站、扩建一次炼油等项目，以及部分水电站、电网工程等项目，均下放省级或者地方政府核准。</a:t>
            </a:r>
          </a:p>
          <a:p>
            <a:endParaRPr lang="zh-CN" altLang="en-US" sz="1000" dirty="0" smtClean="0">
              <a:latin typeface="Times New Roman" pitchFamily="18" charset="0"/>
              <a:ea typeface="微软雅黑" pitchFamily="34" charset="-122"/>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29000" y="8453462"/>
            <a:ext cx="3286148" cy="1077218"/>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a:ln>
            <a:solidFill>
              <a:schemeClr val="tx1"/>
            </a:solidFill>
            <a:prstDash val="sysDash"/>
          </a:ln>
        </p:spPr>
        <p:txBody>
          <a:bodyPr wrap="square" rtlCol="0">
            <a:spAutoFit/>
          </a:bodyPr>
          <a:lstStyle/>
          <a:p>
            <a:r>
              <a:rPr lang="zh-CN" altLang="zh-CN" sz="800" dirty="0" smtClean="0"/>
              <a:t>编委会主任：黄震</a:t>
            </a:r>
          </a:p>
          <a:p>
            <a:r>
              <a:rPr lang="zh-CN" altLang="zh-CN" sz="800" dirty="0" smtClean="0"/>
              <a:t>副主任：王经、章树荣、潘新</a:t>
            </a:r>
          </a:p>
          <a:p>
            <a:r>
              <a:rPr lang="zh-CN" altLang="zh-CN" sz="800" dirty="0" smtClean="0"/>
              <a:t>执行编辑：郝存</a:t>
            </a:r>
          </a:p>
          <a:p>
            <a:r>
              <a:rPr lang="zh-CN" altLang="zh-CN" sz="800" dirty="0" smtClean="0"/>
              <a:t>编辑：胡静、牛刚、任庚坡、刘惠萍、贾志海、洪春华、方树、蔡子明、陈晖、王德忠</a:t>
            </a:r>
            <a:r>
              <a:rPr lang="zh-CN" altLang="en-US" sz="800" dirty="0" smtClean="0"/>
              <a:t>、朱汉雄</a:t>
            </a:r>
            <a:endParaRPr lang="zh-CN" altLang="zh-CN" sz="800" dirty="0" smtClean="0"/>
          </a:p>
          <a:p>
            <a:pPr algn="just"/>
            <a:r>
              <a:rPr lang="zh-CN" altLang="en-US" sz="800" dirty="0" smtClean="0"/>
              <a:t>编辑部地址：上海闵行区东川路</a:t>
            </a:r>
            <a:r>
              <a:rPr lang="en-US" altLang="zh-CN" sz="800" dirty="0" smtClean="0"/>
              <a:t>800</a:t>
            </a:r>
            <a:r>
              <a:rPr lang="zh-CN" altLang="en-US" sz="800" dirty="0" smtClean="0"/>
              <a:t>号能源研究院</a:t>
            </a:r>
            <a:r>
              <a:rPr lang="en-US" altLang="zh-CN" sz="800" dirty="0" smtClean="0"/>
              <a:t>206</a:t>
            </a:r>
            <a:r>
              <a:rPr lang="zh-CN" altLang="en-US" sz="800" dirty="0" smtClean="0"/>
              <a:t>室</a:t>
            </a:r>
            <a:endParaRPr lang="en-US" altLang="zh-CN" sz="800" dirty="0" smtClean="0"/>
          </a:p>
          <a:p>
            <a:pPr algn="just"/>
            <a:r>
              <a:rPr lang="zh-CN" altLang="en-US" sz="800" dirty="0" smtClean="0"/>
              <a:t>邮编：</a:t>
            </a:r>
            <a:r>
              <a:rPr lang="en-US" altLang="zh-CN" sz="800" dirty="0" smtClean="0"/>
              <a:t>200240</a:t>
            </a:r>
          </a:p>
          <a:p>
            <a:pPr algn="just"/>
            <a:r>
              <a:rPr lang="zh-CN" altLang="en-US" sz="800" dirty="0" smtClean="0"/>
              <a:t>电话：</a:t>
            </a:r>
            <a:r>
              <a:rPr lang="en-US" altLang="zh-CN" sz="800" dirty="0" smtClean="0"/>
              <a:t>021-34204310</a:t>
            </a:r>
            <a:endParaRPr lang="zh-CN" altLang="en-US" sz="800" dirty="0" smtClean="0"/>
          </a:p>
        </p:txBody>
      </p:sp>
      <p:sp>
        <p:nvSpPr>
          <p:cNvPr id="13" name="TextBox 12"/>
          <p:cNvSpPr txBox="1"/>
          <p:nvPr/>
        </p:nvSpPr>
        <p:spPr>
          <a:xfrm>
            <a:off x="116632" y="2504728"/>
            <a:ext cx="3214710" cy="7128792"/>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lvl="0" algn="just">
              <a:spcBef>
                <a:spcPts val="600"/>
              </a:spcBef>
              <a:spcAft>
                <a:spcPts val="600"/>
              </a:spcAft>
              <a:buFont typeface="Wingdings" pitchFamily="2" charset="2"/>
              <a:buChar char="n"/>
            </a:pPr>
            <a:r>
              <a:rPr lang="zh-CN" altLang="zh-CN" sz="1000" b="1" dirty="0" smtClean="0">
                <a:latin typeface="Times New Roman" pitchFamily="18" charset="0"/>
                <a:cs typeface="Times New Roman" pitchFamily="18" charset="0"/>
              </a:rPr>
              <a:t>二甲醚——优质代用燃料</a:t>
            </a:r>
            <a:endParaRPr lang="zh-CN" altLang="zh-CN" sz="1000" dirty="0" smtClean="0">
              <a:latin typeface="Times New Roman" pitchFamily="18" charset="0"/>
              <a:cs typeface="Times New Roman" pitchFamily="18" charset="0"/>
            </a:endParaRPr>
          </a:p>
          <a:p>
            <a:pPr algn="just"/>
            <a:r>
              <a:rPr lang="en-US" altLang="zh-CN" sz="1000" dirty="0" smtClean="0">
                <a:latin typeface="Times New Roman" pitchFamily="18" charset="0"/>
                <a:cs typeface="Times New Roman" pitchFamily="18" charset="0"/>
              </a:rPr>
              <a:t>        </a:t>
            </a:r>
            <a:r>
              <a:rPr lang="zh-CN" altLang="zh-CN" sz="1000" dirty="0" smtClean="0">
                <a:latin typeface="Times New Roman" pitchFamily="18" charset="0"/>
                <a:cs typeface="Times New Roman" pitchFamily="18" charset="0"/>
              </a:rPr>
              <a:t>二甲醚是一种优质的代用燃料。具有十六烷值高、无碳烟排放、易于液化、来源广泛等诸多特点。二甲醚可由煤、天然气、煤层气、生物质等多种资源制取。二甲醚工业生产方法通常有甲醇脱水法（两步法）和合成气直接合成法（一步法）两种。两种方法均有一定规模的应用。</a:t>
            </a:r>
            <a:endParaRPr lang="en-US" altLang="zh-CN" sz="1000" dirty="0" smtClean="0">
              <a:latin typeface="Times New Roman" pitchFamily="18" charset="0"/>
              <a:cs typeface="Times New Roman" pitchFamily="18" charset="0"/>
            </a:endParaRPr>
          </a:p>
          <a:p>
            <a:pPr lvl="0" algn="just">
              <a:spcBef>
                <a:spcPts val="600"/>
              </a:spcBef>
              <a:spcAft>
                <a:spcPts val="600"/>
              </a:spcAft>
              <a:buFont typeface="Wingdings" pitchFamily="2" charset="2"/>
              <a:buChar char="n"/>
            </a:pPr>
            <a:r>
              <a:rPr lang="en-US" altLang="zh-CN" sz="1000" b="1" dirty="0" smtClean="0">
                <a:latin typeface="Times New Roman" pitchFamily="18" charset="0"/>
                <a:cs typeface="Times New Roman" pitchFamily="18" charset="0"/>
              </a:rPr>
              <a:t>Oberon Fuels</a:t>
            </a:r>
            <a:r>
              <a:rPr lang="zh-CN" altLang="zh-CN" sz="1000" b="1" dirty="0" smtClean="0">
                <a:latin typeface="Times New Roman" pitchFamily="18" charset="0"/>
                <a:cs typeface="Times New Roman" pitchFamily="18" charset="0"/>
              </a:rPr>
              <a:t>——北美第一家燃料级二甲醚供应商</a:t>
            </a:r>
          </a:p>
          <a:p>
            <a:pPr algn="just">
              <a:spcBef>
                <a:spcPts val="600"/>
              </a:spcBef>
              <a:spcAft>
                <a:spcPts val="600"/>
              </a:spcAft>
            </a:pPr>
            <a:r>
              <a:rPr lang="en-US" altLang="zh-CN" sz="1000" dirty="0" smtClean="0">
                <a:latin typeface="Times New Roman" pitchFamily="18" charset="0"/>
                <a:cs typeface="Times New Roman" pitchFamily="18" charset="0"/>
              </a:rPr>
              <a:t>        </a:t>
            </a:r>
            <a:r>
              <a:rPr lang="zh-CN" altLang="zh-CN" sz="1000" dirty="0" smtClean="0">
                <a:latin typeface="Times New Roman" pitchFamily="18" charset="0"/>
                <a:cs typeface="Times New Roman" pitchFamily="18" charset="0"/>
              </a:rPr>
              <a:t>奥伯龙燃料（</a:t>
            </a:r>
            <a:r>
              <a:rPr lang="en-US" altLang="zh-CN" sz="1000" dirty="0" smtClean="0">
                <a:latin typeface="Times New Roman" pitchFamily="18" charset="0"/>
                <a:cs typeface="Times New Roman" pitchFamily="18" charset="0"/>
              </a:rPr>
              <a:t>Oberon Fuels</a:t>
            </a:r>
            <a:r>
              <a:rPr lang="zh-CN" altLang="zh-CN" sz="1000" dirty="0" smtClean="0">
                <a:latin typeface="Times New Roman" pitchFamily="18" charset="0"/>
                <a:cs typeface="Times New Roman" pitchFamily="18" charset="0"/>
              </a:rPr>
              <a:t>），一家北美的化工企业，目前正积极致力二甲醚燃料的生产与推广。其设计的小型二甲醚生产设施占地面积约为</a:t>
            </a:r>
            <a:r>
              <a:rPr lang="en-US" altLang="zh-CN" sz="1000" dirty="0" smtClean="0">
                <a:latin typeface="Times New Roman" pitchFamily="18" charset="0"/>
                <a:cs typeface="Times New Roman" pitchFamily="18" charset="0"/>
              </a:rPr>
              <a:t>4</a:t>
            </a:r>
            <a:r>
              <a:rPr lang="zh-CN" altLang="zh-CN" sz="1000" dirty="0" smtClean="0">
                <a:latin typeface="Times New Roman" pitchFamily="18" charset="0"/>
                <a:cs typeface="Times New Roman" pitchFamily="18" charset="0"/>
              </a:rPr>
              <a:t>万平方英尺，日产量可达</a:t>
            </a:r>
            <a:r>
              <a:rPr lang="en-US" altLang="zh-CN" sz="1000" dirty="0" smtClean="0">
                <a:latin typeface="Times New Roman" pitchFamily="18" charset="0"/>
                <a:cs typeface="Times New Roman" pitchFamily="18" charset="0"/>
              </a:rPr>
              <a:t>3000~10000</a:t>
            </a:r>
            <a:r>
              <a:rPr lang="zh-CN" altLang="zh-CN" sz="1000" dirty="0" smtClean="0">
                <a:latin typeface="Times New Roman" pitchFamily="18" charset="0"/>
                <a:cs typeface="Times New Roman" pitchFamily="18" charset="0"/>
              </a:rPr>
              <a:t>吨。该套装置采用甲醇脱水法生产二甲醚，而甲醇则可由天然气、合成气、动物粪便等多种原料制取。其第一个已投入运营的厂区——</a:t>
            </a:r>
            <a:r>
              <a:rPr lang="en-US" altLang="zh-CN" sz="1000" dirty="0" smtClean="0">
                <a:latin typeface="Times New Roman" pitchFamily="18" charset="0"/>
                <a:cs typeface="Times New Roman" pitchFamily="18" charset="0"/>
              </a:rPr>
              <a:t>Maverick Plant</a:t>
            </a:r>
            <a:r>
              <a:rPr lang="zh-CN" altLang="zh-CN" sz="1000" dirty="0" smtClean="0">
                <a:latin typeface="Times New Roman" pitchFamily="18" charset="0"/>
                <a:cs typeface="Times New Roman" pitchFamily="18" charset="0"/>
              </a:rPr>
              <a:t>位于美国加利福尼亚州因皮里尔河谷，与一个奶牛养殖场比邻而设，计划使用奶牛粪便生产二甲醚。目前，由甲醇脱水制取二甲醚的设施已经安装到位并投入运营。该厂也是已知的北美地区第一家燃料级二甲醚生产厂。</a:t>
            </a:r>
            <a:endParaRPr lang="en-US" altLang="zh-CN" sz="1000" dirty="0" smtClean="0">
              <a:latin typeface="Times New Roman" pitchFamily="18" charset="0"/>
              <a:cs typeface="Times New Roman" pitchFamily="18" charset="0"/>
            </a:endParaRPr>
          </a:p>
          <a:p>
            <a:pPr algn="just"/>
            <a:r>
              <a:rPr lang="en-US" altLang="zh-CN" sz="1000" dirty="0" smtClean="0">
                <a:latin typeface="Times New Roman" pitchFamily="18" charset="0"/>
                <a:cs typeface="Times New Roman" pitchFamily="18" charset="0"/>
              </a:rPr>
              <a:t>       </a:t>
            </a:r>
            <a:r>
              <a:rPr lang="zh-CN" altLang="zh-CN" sz="1000" dirty="0" smtClean="0">
                <a:latin typeface="Times New Roman" pitchFamily="18" charset="0"/>
                <a:cs typeface="Times New Roman" pitchFamily="18" charset="0"/>
              </a:rPr>
              <a:t>二甲醚因其与液化石油气</a:t>
            </a:r>
            <a:r>
              <a:rPr lang="en-US" altLang="zh-CN" sz="1000" dirty="0" smtClean="0">
                <a:latin typeface="Times New Roman" pitchFamily="18" charset="0"/>
                <a:cs typeface="Times New Roman" pitchFamily="18" charset="0"/>
              </a:rPr>
              <a:t>LPG</a:t>
            </a:r>
            <a:r>
              <a:rPr lang="zh-CN" altLang="zh-CN" sz="1000" dirty="0" smtClean="0">
                <a:latin typeface="Times New Roman" pitchFamily="18" charset="0"/>
                <a:cs typeface="Times New Roman" pitchFamily="18" charset="0"/>
              </a:rPr>
              <a:t>性质相似，可使用已有的</a:t>
            </a:r>
            <a:r>
              <a:rPr lang="en-US" altLang="zh-CN" sz="1000" dirty="0" smtClean="0">
                <a:latin typeface="Times New Roman" pitchFamily="18" charset="0"/>
                <a:cs typeface="Times New Roman" pitchFamily="18" charset="0"/>
              </a:rPr>
              <a:t>LPG</a:t>
            </a:r>
            <a:r>
              <a:rPr lang="zh-CN" altLang="zh-CN" sz="1000" dirty="0" smtClean="0">
                <a:latin typeface="Times New Roman" pitchFamily="18" charset="0"/>
                <a:cs typeface="Times New Roman" pitchFamily="18" charset="0"/>
              </a:rPr>
              <a:t>设施与设备进行存储和运输。依据</a:t>
            </a:r>
            <a:r>
              <a:rPr lang="en-US" altLang="zh-CN" sz="1000" dirty="0" smtClean="0">
                <a:latin typeface="Times New Roman" pitchFamily="18" charset="0"/>
                <a:cs typeface="Times New Roman" pitchFamily="18" charset="0"/>
              </a:rPr>
              <a:t>LPG</a:t>
            </a:r>
            <a:r>
              <a:rPr lang="zh-CN" altLang="zh-CN" sz="1000" dirty="0" smtClean="0">
                <a:latin typeface="Times New Roman" pitchFamily="18" charset="0"/>
                <a:cs typeface="Times New Roman" pitchFamily="18" charset="0"/>
              </a:rPr>
              <a:t>的标准（</a:t>
            </a:r>
            <a:r>
              <a:rPr lang="en-US" altLang="zh-CN" sz="1000" dirty="0" smtClean="0">
                <a:latin typeface="Times New Roman" pitchFamily="18" charset="0"/>
                <a:cs typeface="Times New Roman" pitchFamily="18" charset="0"/>
              </a:rPr>
              <a:t>NFPA 58 LP Gas Code</a:t>
            </a:r>
            <a:r>
              <a:rPr lang="zh-CN" altLang="zh-CN" sz="1000" dirty="0" smtClean="0">
                <a:latin typeface="Times New Roman" pitchFamily="18" charset="0"/>
                <a:cs typeface="Times New Roman" pitchFamily="18" charset="0"/>
              </a:rPr>
              <a:t>）进行</a:t>
            </a:r>
            <a:r>
              <a:rPr lang="en-US" altLang="zh-CN" sz="1000" dirty="0" smtClean="0">
                <a:latin typeface="Times New Roman" pitchFamily="18" charset="0"/>
                <a:cs typeface="Times New Roman" pitchFamily="18" charset="0"/>
              </a:rPr>
              <a:t>DME</a:t>
            </a:r>
            <a:r>
              <a:rPr lang="zh-CN" altLang="zh-CN" sz="1000" dirty="0" smtClean="0">
                <a:latin typeface="Times New Roman" pitchFamily="18" charset="0"/>
                <a:cs typeface="Times New Roman" pitchFamily="18" charset="0"/>
              </a:rPr>
              <a:t>的存储与操作，已成为北美地区一种行业惯例。但由于两种物质间易燃性、静电产生的可能性、燃烧效率、溶解能力等方面的差异，采用</a:t>
            </a:r>
            <a:r>
              <a:rPr lang="en-US" altLang="zh-CN" sz="1000" dirty="0" smtClean="0">
                <a:latin typeface="Times New Roman" pitchFamily="18" charset="0"/>
                <a:cs typeface="Times New Roman" pitchFamily="18" charset="0"/>
              </a:rPr>
              <a:t>LPG</a:t>
            </a:r>
            <a:r>
              <a:rPr lang="zh-CN" altLang="zh-CN" sz="1000" dirty="0" smtClean="0">
                <a:latin typeface="Times New Roman" pitchFamily="18" charset="0"/>
                <a:cs typeface="Times New Roman" pitchFamily="18" charset="0"/>
              </a:rPr>
              <a:t>设备进行</a:t>
            </a:r>
            <a:r>
              <a:rPr lang="en-US" altLang="zh-CN" sz="1000" dirty="0" smtClean="0">
                <a:latin typeface="Times New Roman" pitchFamily="18" charset="0"/>
                <a:cs typeface="Times New Roman" pitchFamily="18" charset="0"/>
              </a:rPr>
              <a:t>DME</a:t>
            </a:r>
            <a:r>
              <a:rPr lang="zh-CN" altLang="zh-CN" sz="1000" dirty="0" smtClean="0">
                <a:latin typeface="Times New Roman" pitchFamily="18" charset="0"/>
                <a:cs typeface="Times New Roman" pitchFamily="18" charset="0"/>
              </a:rPr>
              <a:t>的相关操作时，需更换密封及管路材料，加强静电防护，并提高电器组件等级。</a:t>
            </a:r>
            <a:endParaRPr lang="en-US" altLang="zh-CN" sz="1000" dirty="0" smtClean="0">
              <a:latin typeface="Times New Roman" pitchFamily="18" charset="0"/>
              <a:cs typeface="Times New Roman" pitchFamily="18" charset="0"/>
            </a:endParaRPr>
          </a:p>
          <a:p>
            <a:pPr lvl="0" algn="just">
              <a:spcBef>
                <a:spcPts val="600"/>
              </a:spcBef>
              <a:spcAft>
                <a:spcPts val="600"/>
              </a:spcAft>
              <a:buFont typeface="Wingdings" pitchFamily="2" charset="2"/>
              <a:buChar char="n"/>
            </a:pPr>
            <a:r>
              <a:rPr lang="zh-CN" altLang="zh-CN" sz="1000" b="1" dirty="0" smtClean="0">
                <a:latin typeface="Times New Roman" pitchFamily="18" charset="0"/>
                <a:cs typeface="Times New Roman" pitchFamily="18" charset="0"/>
              </a:rPr>
              <a:t>即将公布的国际标准</a:t>
            </a:r>
            <a:endParaRPr lang="zh-CN" altLang="zh-CN" sz="1000" dirty="0" smtClean="0">
              <a:latin typeface="Times New Roman" pitchFamily="18" charset="0"/>
              <a:cs typeface="Times New Roman" pitchFamily="18" charset="0"/>
            </a:endParaRPr>
          </a:p>
          <a:p>
            <a:pPr algn="just"/>
            <a:r>
              <a:rPr lang="en-US" altLang="zh-CN" sz="1000" dirty="0" smtClean="0">
                <a:latin typeface="Times New Roman" pitchFamily="18" charset="0"/>
                <a:cs typeface="Times New Roman" pitchFamily="18" charset="0"/>
              </a:rPr>
              <a:t>        </a:t>
            </a:r>
            <a:r>
              <a:rPr lang="zh-CN" altLang="zh-CN" sz="1000" dirty="0" smtClean="0">
                <a:latin typeface="Times New Roman" pitchFamily="18" charset="0"/>
                <a:cs typeface="Times New Roman" pitchFamily="18" charset="0"/>
              </a:rPr>
              <a:t>奥伯龙燃料最先于</a:t>
            </a:r>
            <a:r>
              <a:rPr lang="en-US" altLang="zh-CN" sz="1000" dirty="0" smtClean="0">
                <a:latin typeface="Times New Roman" pitchFamily="18" charset="0"/>
                <a:cs typeface="Times New Roman" pitchFamily="18" charset="0"/>
              </a:rPr>
              <a:t>2013</a:t>
            </a:r>
            <a:r>
              <a:rPr lang="zh-CN" altLang="zh-CN" sz="1000" dirty="0" smtClean="0">
                <a:latin typeface="Times New Roman" pitchFamily="18" charset="0"/>
                <a:cs typeface="Times New Roman" pitchFamily="18" charset="0"/>
              </a:rPr>
              <a:t>年在美国推动并引导美国材料与试验协会标准（</a:t>
            </a:r>
            <a:r>
              <a:rPr lang="en-US" altLang="zh-CN" sz="1000" dirty="0" smtClean="0">
                <a:latin typeface="Times New Roman" pitchFamily="18" charset="0"/>
                <a:cs typeface="Times New Roman" pitchFamily="18" charset="0"/>
              </a:rPr>
              <a:t>ASTM</a:t>
            </a:r>
            <a:r>
              <a:rPr lang="zh-CN" altLang="zh-CN" sz="1000" dirty="0" smtClean="0">
                <a:latin typeface="Times New Roman" pitchFamily="18" charset="0"/>
                <a:cs typeface="Times New Roman" pitchFamily="18" charset="0"/>
              </a:rPr>
              <a:t>）特别工作组专注于开发一个二甲醚燃料应用规范。在其及</a:t>
            </a:r>
            <a:r>
              <a:rPr lang="en-US" altLang="zh-CN" sz="1000" dirty="0" smtClean="0">
                <a:latin typeface="Times New Roman" pitchFamily="18" charset="0"/>
                <a:cs typeface="Times New Roman" pitchFamily="18" charset="0"/>
              </a:rPr>
              <a:t>Volvo</a:t>
            </a:r>
            <a:r>
              <a:rPr lang="zh-CN" altLang="zh-CN" sz="1000" dirty="0" smtClean="0">
                <a:latin typeface="Times New Roman" pitchFamily="18" charset="0"/>
                <a:cs typeface="Times New Roman" pitchFamily="18" charset="0"/>
              </a:rPr>
              <a:t>等公司的推动下，</a:t>
            </a:r>
            <a:r>
              <a:rPr lang="en-US" altLang="zh-CN" sz="1000" dirty="0" smtClean="0">
                <a:latin typeface="Times New Roman" pitchFamily="18" charset="0"/>
                <a:cs typeface="Times New Roman" pitchFamily="18" charset="0"/>
              </a:rPr>
              <a:t>ASTM</a:t>
            </a:r>
            <a:r>
              <a:rPr lang="zh-CN" altLang="zh-CN" sz="1000" dirty="0" smtClean="0">
                <a:latin typeface="Times New Roman" pitchFamily="18" charset="0"/>
                <a:cs typeface="Times New Roman" pitchFamily="18" charset="0"/>
              </a:rPr>
              <a:t>于今年年初出具了一套二甲醚燃料的相应标准规范。然而，二甲醚燃料的国际标准目前仍处于缺失状态，这在一定程度上阻碍了二甲醚燃料国际市场的形成，限制了二甲醚燃料及二甲醚汽车的国际交易。诸多人士正积极促进二甲醚燃料国际标准的制定，并取得了一系列的成果。据了解，二甲醚燃料物性国际标准（</a:t>
            </a:r>
            <a:r>
              <a:rPr lang="en-US" altLang="zh-CN" sz="1000" dirty="0" smtClean="0">
                <a:latin typeface="Times New Roman" pitchFamily="18" charset="0"/>
                <a:cs typeface="Times New Roman" pitchFamily="18" charset="0"/>
              </a:rPr>
              <a:t>ISO/FDIS 16861</a:t>
            </a:r>
            <a:r>
              <a:rPr lang="zh-CN" altLang="zh-CN" sz="1000" dirty="0" smtClean="0">
                <a:latin typeface="Times New Roman" pitchFamily="18" charset="0"/>
                <a:cs typeface="Times New Roman" pitchFamily="18" charset="0"/>
              </a:rPr>
              <a:t>）草案近期将进行投票，有望于</a:t>
            </a:r>
            <a:r>
              <a:rPr lang="en-US" altLang="zh-CN" sz="1000" dirty="0" smtClean="0">
                <a:latin typeface="Times New Roman" pitchFamily="18" charset="0"/>
                <a:cs typeface="Times New Roman" pitchFamily="18" charset="0"/>
              </a:rPr>
              <a:t>2015</a:t>
            </a:r>
            <a:r>
              <a:rPr lang="zh-CN" altLang="zh-CN" sz="1000" dirty="0" smtClean="0">
                <a:latin typeface="Times New Roman" pitchFamily="18" charset="0"/>
                <a:cs typeface="Times New Roman" pitchFamily="18" charset="0"/>
              </a:rPr>
              <a:t>年年初公布。二甲醚燃料测试方法国际标准（</a:t>
            </a:r>
            <a:r>
              <a:rPr lang="en-US" altLang="zh-CN" sz="1000" dirty="0" smtClean="0">
                <a:latin typeface="Times New Roman" pitchFamily="18" charset="0"/>
                <a:cs typeface="Times New Roman" pitchFamily="18" charset="0"/>
              </a:rPr>
              <a:t>ISO/FDIS 17198</a:t>
            </a:r>
            <a:r>
              <a:rPr lang="zh-CN" altLang="zh-CN" sz="1000" dirty="0" smtClean="0">
                <a:latin typeface="Times New Roman" pitchFamily="18" charset="0"/>
                <a:cs typeface="Times New Roman" pitchFamily="18" charset="0"/>
              </a:rPr>
              <a:t>、</a:t>
            </a:r>
            <a:r>
              <a:rPr lang="en-US" altLang="zh-CN" sz="1000" dirty="0" smtClean="0">
                <a:latin typeface="Times New Roman" pitchFamily="18" charset="0"/>
                <a:cs typeface="Times New Roman" pitchFamily="18" charset="0"/>
              </a:rPr>
              <a:t>17786</a:t>
            </a:r>
            <a:r>
              <a:rPr lang="zh-CN" altLang="zh-CN" sz="1000" dirty="0" smtClean="0">
                <a:latin typeface="Times New Roman" pitchFamily="18" charset="0"/>
                <a:cs typeface="Times New Roman" pitchFamily="18" charset="0"/>
              </a:rPr>
              <a:t>、</a:t>
            </a:r>
            <a:r>
              <a:rPr lang="en-US" altLang="zh-CN" sz="1000" dirty="0" smtClean="0">
                <a:latin typeface="Times New Roman" pitchFamily="18" charset="0"/>
                <a:cs typeface="Times New Roman" pitchFamily="18" charset="0"/>
              </a:rPr>
              <a:t>17197</a:t>
            </a:r>
            <a:r>
              <a:rPr lang="zh-CN" altLang="zh-CN" sz="1000" dirty="0" smtClean="0">
                <a:latin typeface="Times New Roman" pitchFamily="18" charset="0"/>
                <a:cs typeface="Times New Roman" pitchFamily="18" charset="0"/>
              </a:rPr>
              <a:t>、</a:t>
            </a:r>
            <a:r>
              <a:rPr lang="en-US" altLang="zh-CN" sz="1000" dirty="0" smtClean="0">
                <a:latin typeface="Times New Roman" pitchFamily="18" charset="0"/>
                <a:cs typeface="Times New Roman" pitchFamily="18" charset="0"/>
              </a:rPr>
              <a:t>17196</a:t>
            </a:r>
            <a:r>
              <a:rPr lang="zh-CN" altLang="zh-CN" sz="1000" dirty="0" smtClean="0">
                <a:latin typeface="Times New Roman" pitchFamily="18" charset="0"/>
                <a:cs typeface="Times New Roman" pitchFamily="18" charset="0"/>
              </a:rPr>
              <a:t>）则已于</a:t>
            </a:r>
            <a:r>
              <a:rPr lang="en-US" altLang="zh-CN" sz="1000" dirty="0" smtClean="0">
                <a:latin typeface="Times New Roman" pitchFamily="18" charset="0"/>
                <a:cs typeface="Times New Roman" pitchFamily="18" charset="0"/>
              </a:rPr>
              <a:t>2014</a:t>
            </a:r>
            <a:r>
              <a:rPr lang="zh-CN" altLang="zh-CN" sz="1000" dirty="0" smtClean="0">
                <a:latin typeface="Times New Roman" pitchFamily="18" charset="0"/>
                <a:cs typeface="Times New Roman" pitchFamily="18" charset="0"/>
              </a:rPr>
              <a:t>年</a:t>
            </a:r>
            <a:r>
              <a:rPr lang="en-US" altLang="zh-CN" sz="1000" dirty="0" smtClean="0">
                <a:latin typeface="Times New Roman" pitchFamily="18" charset="0"/>
                <a:cs typeface="Times New Roman" pitchFamily="18" charset="0"/>
              </a:rPr>
              <a:t>5</a:t>
            </a:r>
            <a:r>
              <a:rPr lang="zh-CN" altLang="zh-CN" sz="1000" dirty="0" smtClean="0">
                <a:latin typeface="Times New Roman" pitchFamily="18" charset="0"/>
                <a:cs typeface="Times New Roman" pitchFamily="18" charset="0"/>
              </a:rPr>
              <a:t>月</a:t>
            </a:r>
            <a:r>
              <a:rPr lang="en-US" altLang="zh-CN" sz="1000" dirty="0" smtClean="0">
                <a:latin typeface="Times New Roman" pitchFamily="18" charset="0"/>
                <a:cs typeface="Times New Roman" pitchFamily="18" charset="0"/>
              </a:rPr>
              <a:t>20</a:t>
            </a:r>
            <a:r>
              <a:rPr lang="zh-CN" altLang="zh-CN" sz="1000" dirty="0" smtClean="0">
                <a:latin typeface="Times New Roman" pitchFamily="18" charset="0"/>
                <a:cs typeface="Times New Roman" pitchFamily="18" charset="0"/>
              </a:rPr>
              <a:t>日、</a:t>
            </a:r>
            <a:r>
              <a:rPr lang="en-US" altLang="zh-CN" sz="1000" dirty="0" smtClean="0">
                <a:latin typeface="Times New Roman" pitchFamily="18" charset="0"/>
                <a:cs typeface="Times New Roman" pitchFamily="18" charset="0"/>
              </a:rPr>
              <a:t>2014</a:t>
            </a:r>
            <a:r>
              <a:rPr lang="zh-CN" altLang="zh-CN" sz="1000" dirty="0" smtClean="0">
                <a:latin typeface="Times New Roman" pitchFamily="18" charset="0"/>
                <a:cs typeface="Times New Roman" pitchFamily="18" charset="0"/>
              </a:rPr>
              <a:t>年</a:t>
            </a:r>
            <a:r>
              <a:rPr lang="en-US" altLang="zh-CN" sz="1000" dirty="0" smtClean="0">
                <a:latin typeface="Times New Roman" pitchFamily="18" charset="0"/>
                <a:cs typeface="Times New Roman" pitchFamily="18" charset="0"/>
              </a:rPr>
              <a:t>8</a:t>
            </a:r>
            <a:r>
              <a:rPr lang="zh-CN" altLang="zh-CN" sz="1000" dirty="0" smtClean="0">
                <a:latin typeface="Times New Roman" pitchFamily="18" charset="0"/>
                <a:cs typeface="Times New Roman" pitchFamily="18" charset="0"/>
              </a:rPr>
              <a:t>月</a:t>
            </a:r>
            <a:r>
              <a:rPr lang="en-US" altLang="zh-CN" sz="1000" dirty="0" smtClean="0">
                <a:latin typeface="Times New Roman" pitchFamily="18" charset="0"/>
                <a:cs typeface="Times New Roman" pitchFamily="18" charset="0"/>
              </a:rPr>
              <a:t>18</a:t>
            </a:r>
            <a:r>
              <a:rPr lang="zh-CN" altLang="zh-CN" sz="1000" dirty="0" smtClean="0">
                <a:latin typeface="Times New Roman" pitchFamily="18" charset="0"/>
                <a:cs typeface="Times New Roman" pitchFamily="18" charset="0"/>
              </a:rPr>
              <a:t>日通过投票，并将于</a:t>
            </a:r>
            <a:r>
              <a:rPr lang="en-US" altLang="zh-CN" sz="1000" dirty="0" smtClean="0">
                <a:latin typeface="Times New Roman" pitchFamily="18" charset="0"/>
                <a:cs typeface="Times New Roman" pitchFamily="18" charset="0"/>
              </a:rPr>
              <a:t>2014</a:t>
            </a:r>
            <a:r>
              <a:rPr lang="zh-CN" altLang="zh-CN" sz="1000" dirty="0" smtClean="0">
                <a:latin typeface="Times New Roman" pitchFamily="18" charset="0"/>
                <a:cs typeface="Times New Roman" pitchFamily="18" charset="0"/>
              </a:rPr>
              <a:t>年年末至</a:t>
            </a:r>
            <a:r>
              <a:rPr lang="en-US" altLang="zh-CN" sz="1000" dirty="0" smtClean="0">
                <a:latin typeface="Times New Roman" pitchFamily="18" charset="0"/>
                <a:cs typeface="Times New Roman" pitchFamily="18" charset="0"/>
              </a:rPr>
              <a:t>2015</a:t>
            </a:r>
            <a:r>
              <a:rPr lang="zh-CN" altLang="zh-CN" sz="1000" dirty="0" smtClean="0">
                <a:latin typeface="Times New Roman" pitchFamily="18" charset="0"/>
                <a:cs typeface="Times New Roman" pitchFamily="18" charset="0"/>
              </a:rPr>
              <a:t>年年初实施。</a:t>
            </a:r>
            <a:endParaRPr lang="en-US" altLang="zh-CN" sz="1000" dirty="0" smtClean="0">
              <a:latin typeface="Times New Roman" pitchFamily="18" charset="0"/>
              <a:cs typeface="Times New Roman" pitchFamily="18" charset="0"/>
            </a:endParaRPr>
          </a:p>
        </p:txBody>
      </p:sp>
      <p:sp>
        <p:nvSpPr>
          <p:cNvPr id="14" name="TextBox 13"/>
          <p:cNvSpPr txBox="1"/>
          <p:nvPr/>
        </p:nvSpPr>
        <p:spPr>
          <a:xfrm>
            <a:off x="0" y="9629001"/>
            <a:ext cx="6858000" cy="276999"/>
          </a:xfrm>
          <a:prstGeom prst="rect">
            <a:avLst/>
          </a:prstGeom>
          <a:noFill/>
        </p:spPr>
        <p:txBody>
          <a:bodyPr wrap="square" rtlCol="0">
            <a:spAutoFit/>
          </a:bodyPr>
          <a:lstStyle/>
          <a:p>
            <a:r>
              <a:rPr lang="en-US" altLang="zh-CN" sz="1200" b="1" dirty="0" smtClean="0">
                <a:latin typeface="Arial" pitchFamily="34" charset="0"/>
                <a:ea typeface="方正报宋_GBK" pitchFamily="65" charset="-122"/>
                <a:cs typeface="Arial" pitchFamily="34" charset="0"/>
              </a:rPr>
              <a:t>  ˂ 4 ˃   </a:t>
            </a:r>
            <a:r>
              <a:rPr lang="zh-CN" altLang="en-US" sz="1200" b="1" dirty="0" smtClean="0">
                <a:latin typeface="Arial" pitchFamily="34" charset="0"/>
                <a:ea typeface="方正报宋_GBK" pitchFamily="65" charset="-122"/>
                <a:cs typeface="Arial" pitchFamily="34" charset="0"/>
              </a:rPr>
              <a:t>新能源与环保</a:t>
            </a:r>
            <a:r>
              <a:rPr lang="en-US" altLang="zh-CN" sz="1200" b="1" dirty="0" smtClean="0">
                <a:latin typeface="Arial" pitchFamily="34" charset="0"/>
                <a:ea typeface="方正报宋_GBK" pitchFamily="65" charset="-122"/>
                <a:cs typeface="Arial" pitchFamily="34" charset="0"/>
              </a:rPr>
              <a:t>                                  </a:t>
            </a:r>
            <a:r>
              <a:rPr lang="zh-CN" altLang="en-US" sz="1200" b="1" dirty="0" smtClean="0">
                <a:latin typeface="Arial" pitchFamily="34" charset="0"/>
                <a:ea typeface="方正姚体" pitchFamily="2" charset="-122"/>
                <a:cs typeface="Arial" pitchFamily="34" charset="0"/>
              </a:rPr>
              <a:t>能  源  信  息                                        </a:t>
            </a:r>
            <a:r>
              <a:rPr lang="en-US" altLang="zh-CN" sz="1200" b="1" dirty="0" smtClean="0">
                <a:latin typeface="Arial" pitchFamily="34" charset="0"/>
                <a:ea typeface="方正报宋_GBK" pitchFamily="65" charset="-122"/>
                <a:cs typeface="Arial" pitchFamily="34" charset="0"/>
              </a:rPr>
              <a:t>2014</a:t>
            </a:r>
            <a:r>
              <a:rPr lang="zh-CN" altLang="en-US" sz="1200" b="1" dirty="0" smtClean="0">
                <a:latin typeface="Arial" pitchFamily="34" charset="0"/>
                <a:ea typeface="方正报宋_GBK" pitchFamily="65" charset="-122"/>
                <a:cs typeface="Arial" pitchFamily="34" charset="0"/>
              </a:rPr>
              <a:t>年</a:t>
            </a:r>
            <a:r>
              <a:rPr lang="en-US" altLang="zh-CN" sz="1200" b="1" dirty="0" smtClean="0">
                <a:latin typeface="Arial" pitchFamily="34" charset="0"/>
                <a:ea typeface="方正报宋_GBK" pitchFamily="65" charset="-122"/>
                <a:cs typeface="Arial" pitchFamily="34" charset="0"/>
              </a:rPr>
              <a:t>12</a:t>
            </a:r>
            <a:r>
              <a:rPr lang="zh-CN" altLang="en-US" sz="1200" b="1" dirty="0" smtClean="0">
                <a:latin typeface="Arial" pitchFamily="34" charset="0"/>
                <a:ea typeface="方正报宋_GBK" pitchFamily="65" charset="-122"/>
                <a:cs typeface="Arial" pitchFamily="34" charset="0"/>
              </a:rPr>
              <a:t>月</a:t>
            </a:r>
            <a:r>
              <a:rPr lang="en-US" altLang="zh-CN" sz="1200" b="1" dirty="0" smtClean="0">
                <a:latin typeface="Arial" pitchFamily="34" charset="0"/>
                <a:ea typeface="方正报宋_GBK" pitchFamily="65" charset="-122"/>
                <a:cs typeface="Arial" pitchFamily="34" charset="0"/>
              </a:rPr>
              <a:t>30</a:t>
            </a:r>
            <a:r>
              <a:rPr lang="zh-CN" altLang="en-US" sz="1200" b="1" dirty="0" smtClean="0">
                <a:latin typeface="Arial" pitchFamily="34" charset="0"/>
                <a:ea typeface="方正报宋_GBK" pitchFamily="65" charset="-122"/>
                <a:cs typeface="Arial" pitchFamily="34" charset="0"/>
              </a:rPr>
              <a:t>日 </a:t>
            </a:r>
            <a:r>
              <a:rPr lang="zh-CN" altLang="en-US" sz="1200" b="1" dirty="0" smtClean="0">
                <a:latin typeface="Arial" pitchFamily="34" charset="0"/>
                <a:ea typeface="方正姚体" pitchFamily="2" charset="-122"/>
                <a:cs typeface="Arial" pitchFamily="34" charset="0"/>
              </a:rPr>
              <a:t>  </a:t>
            </a:r>
            <a:endParaRPr lang="zh-CN" altLang="en-US" sz="1200" b="1" dirty="0">
              <a:latin typeface="Arial" pitchFamily="34" charset="0"/>
              <a:ea typeface="方正姚体" pitchFamily="2" charset="-122"/>
              <a:cs typeface="Arial" pitchFamily="34" charset="0"/>
            </a:endParaRPr>
          </a:p>
        </p:txBody>
      </p:sp>
      <p:pic>
        <p:nvPicPr>
          <p:cNvPr id="15" name="图片 14" descr="F:\快盘\01_二甲醚项目\04_资料\6_其他\20140620_DME6\赴美文件\会议最终资料_DME6官网\05_Photos\dahai\DSC_0060.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60648" y="560512"/>
            <a:ext cx="3024336" cy="1872208"/>
          </a:xfrm>
          <a:prstGeom prst="rect">
            <a:avLst/>
          </a:prstGeom>
          <a:ln>
            <a:noFill/>
          </a:ln>
          <a:effectLst>
            <a:outerShdw blurRad="190500" algn="tl" rotWithShape="0">
              <a:srgbClr val="000000">
                <a:alpha val="70000"/>
              </a:srgbClr>
            </a:outerShdw>
          </a:effectLst>
        </p:spPr>
      </p:pic>
      <p:sp>
        <p:nvSpPr>
          <p:cNvPr id="16" name="矩形 15"/>
          <p:cNvSpPr/>
          <p:nvPr/>
        </p:nvSpPr>
        <p:spPr>
          <a:xfrm>
            <a:off x="3429000" y="215270"/>
            <a:ext cx="3240360" cy="8171468"/>
          </a:xfrm>
          <a:prstGeom prst="rect">
            <a:avLst/>
          </a:prstGeom>
        </p:spPr>
        <p:txBody>
          <a:bodyPr wrap="square">
            <a:spAutoFit/>
          </a:bodyPr>
          <a:lstStyle/>
          <a:p>
            <a:pPr lvl="0" algn="just">
              <a:spcBef>
                <a:spcPts val="600"/>
              </a:spcBef>
              <a:spcAft>
                <a:spcPts val="600"/>
              </a:spcAft>
              <a:buFont typeface="Wingdings" pitchFamily="2" charset="2"/>
              <a:buChar char="n"/>
            </a:pPr>
            <a:r>
              <a:rPr lang="zh-CN" altLang="zh-CN" sz="1000" b="1" dirty="0" smtClean="0">
                <a:latin typeface="Times New Roman" pitchFamily="18" charset="0"/>
                <a:cs typeface="Times New Roman" pitchFamily="18" charset="0"/>
              </a:rPr>
              <a:t>北美广阔的二甲醚市场</a:t>
            </a:r>
            <a:endParaRPr lang="en-US" altLang="zh-CN" sz="1000" b="1" dirty="0" smtClean="0">
              <a:latin typeface="Times New Roman" pitchFamily="18" charset="0"/>
              <a:cs typeface="Times New Roman" pitchFamily="18" charset="0"/>
            </a:endParaRPr>
          </a:p>
          <a:p>
            <a:pPr algn="just">
              <a:spcBef>
                <a:spcPts val="600"/>
              </a:spcBef>
              <a:spcAft>
                <a:spcPts val="600"/>
              </a:spcAft>
            </a:pPr>
            <a:r>
              <a:rPr lang="en-US" altLang="zh-CN" sz="1000" dirty="0" smtClean="0">
                <a:latin typeface="Times New Roman" pitchFamily="18" charset="0"/>
                <a:cs typeface="Times New Roman" pitchFamily="18" charset="0"/>
              </a:rPr>
              <a:t>       1993</a:t>
            </a:r>
            <a:r>
              <a:rPr lang="zh-CN" altLang="zh-CN" sz="1000" dirty="0" smtClean="0">
                <a:latin typeface="Times New Roman" pitchFamily="18" charset="0"/>
                <a:cs typeface="Times New Roman" pitchFamily="18" charset="0"/>
              </a:rPr>
              <a:t>年</a:t>
            </a:r>
            <a:r>
              <a:rPr lang="en-US" altLang="zh-CN" sz="1000" dirty="0" smtClean="0">
                <a:latin typeface="Times New Roman" pitchFamily="18" charset="0"/>
                <a:cs typeface="Times New Roman" pitchFamily="18" charset="0"/>
              </a:rPr>
              <a:t>Mack</a:t>
            </a:r>
            <a:r>
              <a:rPr lang="zh-CN" altLang="zh-CN" sz="1000" dirty="0" smtClean="0">
                <a:latin typeface="Times New Roman" pitchFamily="18" charset="0"/>
                <a:cs typeface="Times New Roman" pitchFamily="18" charset="0"/>
              </a:rPr>
              <a:t>公司生产了第一辆柴油卡车，自此柴油成为卡车的主要燃料并一直延续至今。据了解，</a:t>
            </a:r>
            <a:r>
              <a:rPr lang="en-US" altLang="zh-CN" sz="1000" dirty="0" smtClean="0">
                <a:latin typeface="Times New Roman" pitchFamily="18" charset="0"/>
                <a:cs typeface="Times New Roman" pitchFamily="18" charset="0"/>
              </a:rPr>
              <a:t>2013</a:t>
            </a:r>
            <a:r>
              <a:rPr lang="zh-CN" altLang="zh-CN" sz="1000" dirty="0" smtClean="0">
                <a:latin typeface="Times New Roman" pitchFamily="18" charset="0"/>
                <a:cs typeface="Times New Roman" pitchFamily="18" charset="0"/>
              </a:rPr>
              <a:t>年美国卡车燃油消耗量为</a:t>
            </a:r>
            <a:r>
              <a:rPr lang="en-US" altLang="zh-CN" sz="1000" dirty="0" smtClean="0">
                <a:latin typeface="Times New Roman" pitchFamily="18" charset="0"/>
                <a:cs typeface="Times New Roman" pitchFamily="18" charset="0"/>
              </a:rPr>
              <a:t>527</a:t>
            </a:r>
            <a:r>
              <a:rPr lang="zh-CN" altLang="zh-CN" sz="1000" dirty="0" smtClean="0">
                <a:latin typeface="Times New Roman" pitchFamily="18" charset="0"/>
                <a:cs typeface="Times New Roman" pitchFamily="18" charset="0"/>
              </a:rPr>
              <a:t>亿加仑，其中的</a:t>
            </a:r>
            <a:r>
              <a:rPr lang="en-US" altLang="zh-CN" sz="1000" dirty="0" smtClean="0">
                <a:latin typeface="Times New Roman" pitchFamily="18" charset="0"/>
                <a:cs typeface="Times New Roman" pitchFamily="18" charset="0"/>
              </a:rPr>
              <a:t>72%</a:t>
            </a:r>
            <a:r>
              <a:rPr lang="zh-CN" altLang="zh-CN" sz="1000" dirty="0" smtClean="0">
                <a:latin typeface="Times New Roman" pitchFamily="18" charset="0"/>
                <a:cs typeface="Times New Roman" pitchFamily="18" charset="0"/>
              </a:rPr>
              <a:t>约</a:t>
            </a:r>
            <a:r>
              <a:rPr lang="en-US" altLang="zh-CN" sz="1000" dirty="0" smtClean="0">
                <a:latin typeface="Times New Roman" pitchFamily="18" charset="0"/>
                <a:cs typeface="Times New Roman" pitchFamily="18" charset="0"/>
              </a:rPr>
              <a:t>377</a:t>
            </a:r>
            <a:r>
              <a:rPr lang="zh-CN" altLang="zh-CN" sz="1000" dirty="0" smtClean="0">
                <a:latin typeface="Times New Roman" pitchFamily="18" charset="0"/>
                <a:cs typeface="Times New Roman" pitchFamily="18" charset="0"/>
              </a:rPr>
              <a:t>亿加仑为柴油。从</a:t>
            </a:r>
            <a:r>
              <a:rPr lang="en-US" altLang="zh-CN" sz="1000" dirty="0" smtClean="0">
                <a:latin typeface="Times New Roman" pitchFamily="18" charset="0"/>
                <a:cs typeface="Times New Roman" pitchFamily="18" charset="0"/>
              </a:rPr>
              <a:t>2002</a:t>
            </a:r>
            <a:r>
              <a:rPr lang="zh-CN" altLang="zh-CN" sz="1000" dirty="0" smtClean="0">
                <a:latin typeface="Times New Roman" pitchFamily="18" charset="0"/>
                <a:cs typeface="Times New Roman" pitchFamily="18" charset="0"/>
              </a:rPr>
              <a:t>年到</a:t>
            </a:r>
            <a:r>
              <a:rPr lang="en-US" altLang="zh-CN" sz="1000" dirty="0" smtClean="0">
                <a:latin typeface="Times New Roman" pitchFamily="18" charset="0"/>
                <a:cs typeface="Times New Roman" pitchFamily="18" charset="0"/>
              </a:rPr>
              <a:t>2012</a:t>
            </a:r>
            <a:r>
              <a:rPr lang="zh-CN" altLang="zh-CN" sz="1000" dirty="0" smtClean="0">
                <a:latin typeface="Times New Roman" pitchFamily="18" charset="0"/>
                <a:cs typeface="Times New Roman" pitchFamily="18" charset="0"/>
              </a:rPr>
              <a:t>年</a:t>
            </a:r>
            <a:r>
              <a:rPr lang="en-US" altLang="zh-CN" sz="1000" dirty="0" smtClean="0">
                <a:latin typeface="Times New Roman" pitchFamily="18" charset="0"/>
                <a:cs typeface="Times New Roman" pitchFamily="18" charset="0"/>
              </a:rPr>
              <a:t>10</a:t>
            </a:r>
            <a:r>
              <a:rPr lang="zh-CN" altLang="zh-CN" sz="1000" dirty="0" smtClean="0">
                <a:latin typeface="Times New Roman" pitchFamily="18" charset="0"/>
                <a:cs typeface="Times New Roman" pitchFamily="18" charset="0"/>
              </a:rPr>
              <a:t>年，美国柴油价格由</a:t>
            </a:r>
            <a:r>
              <a:rPr lang="en-US" altLang="zh-CN" sz="1000" dirty="0" smtClean="0">
                <a:latin typeface="Times New Roman" pitchFamily="18" charset="0"/>
                <a:cs typeface="Times New Roman" pitchFamily="18" charset="0"/>
              </a:rPr>
              <a:t>1.32</a:t>
            </a:r>
            <a:r>
              <a:rPr lang="zh-CN" altLang="zh-CN" sz="1000" dirty="0" smtClean="0">
                <a:latin typeface="Times New Roman" pitchFamily="18" charset="0"/>
                <a:cs typeface="Times New Roman" pitchFamily="18" charset="0"/>
              </a:rPr>
              <a:t>美元</a:t>
            </a:r>
            <a:r>
              <a:rPr lang="en-US" altLang="zh-CN" sz="1000" dirty="0" smtClean="0">
                <a:latin typeface="Times New Roman" pitchFamily="18" charset="0"/>
                <a:cs typeface="Times New Roman" pitchFamily="18" charset="0"/>
              </a:rPr>
              <a:t>/</a:t>
            </a:r>
            <a:r>
              <a:rPr lang="zh-CN" altLang="zh-CN" sz="1000" dirty="0" smtClean="0">
                <a:latin typeface="Times New Roman" pitchFamily="18" charset="0"/>
                <a:cs typeface="Times New Roman" pitchFamily="18" charset="0"/>
              </a:rPr>
              <a:t>加仑涨至</a:t>
            </a:r>
            <a:r>
              <a:rPr lang="en-US" altLang="zh-CN" sz="1000" dirty="0" smtClean="0">
                <a:latin typeface="Times New Roman" pitchFamily="18" charset="0"/>
                <a:cs typeface="Times New Roman" pitchFamily="18" charset="0"/>
              </a:rPr>
              <a:t>3.97</a:t>
            </a:r>
            <a:r>
              <a:rPr lang="zh-CN" altLang="zh-CN" sz="1000" dirty="0" smtClean="0">
                <a:latin typeface="Times New Roman" pitchFamily="18" charset="0"/>
                <a:cs typeface="Times New Roman" pitchFamily="18" charset="0"/>
              </a:rPr>
              <a:t>美元</a:t>
            </a:r>
            <a:r>
              <a:rPr lang="en-US" altLang="zh-CN" sz="1000" dirty="0" smtClean="0">
                <a:latin typeface="Times New Roman" pitchFamily="18" charset="0"/>
                <a:cs typeface="Times New Roman" pitchFamily="18" charset="0"/>
              </a:rPr>
              <a:t>/</a:t>
            </a:r>
            <a:r>
              <a:rPr lang="zh-CN" altLang="zh-CN" sz="1000" dirty="0" smtClean="0">
                <a:latin typeface="Times New Roman" pitchFamily="18" charset="0"/>
                <a:cs typeface="Times New Roman" pitchFamily="18" charset="0"/>
              </a:rPr>
              <a:t>加仑，涨幅为</a:t>
            </a:r>
            <a:r>
              <a:rPr lang="en-US" altLang="zh-CN" sz="1000" dirty="0" smtClean="0">
                <a:latin typeface="Times New Roman" pitchFamily="18" charset="0"/>
                <a:cs typeface="Times New Roman" pitchFamily="18" charset="0"/>
              </a:rPr>
              <a:t>200%</a:t>
            </a:r>
            <a:r>
              <a:rPr lang="zh-CN" altLang="zh-CN" sz="1000" dirty="0" smtClean="0">
                <a:latin typeface="Times New Roman" pitchFamily="18" charset="0"/>
                <a:cs typeface="Times New Roman" pitchFamily="18" charset="0"/>
              </a:rPr>
              <a:t>！</a:t>
            </a:r>
            <a:r>
              <a:rPr lang="en-US" altLang="zh-CN" sz="1000" dirty="0" smtClean="0">
                <a:latin typeface="Times New Roman" pitchFamily="18" charset="0"/>
                <a:cs typeface="Times New Roman" pitchFamily="18" charset="0"/>
              </a:rPr>
              <a:t>2013</a:t>
            </a:r>
            <a:r>
              <a:rPr lang="zh-CN" altLang="zh-CN" sz="1000" dirty="0" smtClean="0">
                <a:latin typeface="Times New Roman" pitchFamily="18" charset="0"/>
                <a:cs typeface="Times New Roman" pitchFamily="18" charset="0"/>
              </a:rPr>
              <a:t>年美国柴油消费量约为</a:t>
            </a:r>
            <a:r>
              <a:rPr lang="en-US" altLang="zh-CN" sz="1000" dirty="0" smtClean="0">
                <a:latin typeface="Times New Roman" pitchFamily="18" charset="0"/>
                <a:cs typeface="Times New Roman" pitchFamily="18" charset="0"/>
              </a:rPr>
              <a:t>1480</a:t>
            </a:r>
            <a:r>
              <a:rPr lang="zh-CN" altLang="zh-CN" sz="1000" dirty="0" smtClean="0">
                <a:latin typeface="Times New Roman" pitchFamily="18" charset="0"/>
                <a:cs typeface="Times New Roman" pitchFamily="18" charset="0"/>
              </a:rPr>
              <a:t>亿美元。寻找更加经济、环保的燃料已成为政府、企业及用户的共同选择。生物柴油、电、氢气、天然气合成油、丙烷、二甲醚是诸多替代能源选项中几种。其中，二甲醚因其优良的性质正受到越来越多的关注。美国二甲醚价格为</a:t>
            </a:r>
            <a:r>
              <a:rPr lang="en-US" altLang="zh-CN" sz="1000" dirty="0" smtClean="0">
                <a:latin typeface="Times New Roman" pitchFamily="18" charset="0"/>
                <a:cs typeface="Times New Roman" pitchFamily="18" charset="0"/>
              </a:rPr>
              <a:t>650-850</a:t>
            </a:r>
            <a:r>
              <a:rPr lang="zh-CN" altLang="zh-CN" sz="1000" dirty="0" smtClean="0">
                <a:latin typeface="Times New Roman" pitchFamily="18" charset="0"/>
                <a:cs typeface="Times New Roman" pitchFamily="18" charset="0"/>
              </a:rPr>
              <a:t>美元</a:t>
            </a:r>
            <a:r>
              <a:rPr lang="en-US" altLang="zh-CN" sz="1000" dirty="0" smtClean="0">
                <a:latin typeface="Times New Roman" pitchFamily="18" charset="0"/>
                <a:cs typeface="Times New Roman" pitchFamily="18" charset="0"/>
              </a:rPr>
              <a:t>/</a:t>
            </a:r>
            <a:r>
              <a:rPr lang="zh-CN" altLang="zh-CN" sz="1000" dirty="0" smtClean="0">
                <a:latin typeface="Times New Roman" pitchFamily="18" charset="0"/>
                <a:cs typeface="Times New Roman" pitchFamily="18" charset="0"/>
              </a:rPr>
              <a:t>吨，约为柴油价格的一半，按等量热值折算，二甲醚的价格是柴油的</a:t>
            </a:r>
            <a:r>
              <a:rPr lang="en-US" altLang="zh-CN" sz="1000" dirty="0" smtClean="0">
                <a:latin typeface="Times New Roman" pitchFamily="18" charset="0"/>
                <a:cs typeface="Times New Roman" pitchFamily="18" charset="0"/>
              </a:rPr>
              <a:t>0.77</a:t>
            </a:r>
            <a:r>
              <a:rPr lang="zh-CN" altLang="zh-CN" sz="1000" dirty="0" smtClean="0">
                <a:latin typeface="Times New Roman" pitchFamily="18" charset="0"/>
                <a:cs typeface="Times New Roman" pitchFamily="18" charset="0"/>
              </a:rPr>
              <a:t>倍。也就是说，卡车使用二甲醚替代柴油可节省约</a:t>
            </a:r>
            <a:r>
              <a:rPr lang="en-US" altLang="zh-CN" sz="1000" dirty="0" smtClean="0">
                <a:latin typeface="Times New Roman" pitchFamily="18" charset="0"/>
                <a:cs typeface="Times New Roman" pitchFamily="18" charset="0"/>
              </a:rPr>
              <a:t>33%</a:t>
            </a:r>
            <a:r>
              <a:rPr lang="zh-CN" altLang="zh-CN" sz="1000" dirty="0" smtClean="0">
                <a:latin typeface="Times New Roman" pitchFamily="18" charset="0"/>
                <a:cs typeface="Times New Roman" pitchFamily="18" charset="0"/>
              </a:rPr>
              <a:t>的燃油费。</a:t>
            </a:r>
          </a:p>
          <a:p>
            <a:pPr algn="just">
              <a:spcBef>
                <a:spcPts val="600"/>
              </a:spcBef>
              <a:spcAft>
                <a:spcPts val="600"/>
              </a:spcAft>
            </a:pPr>
            <a:r>
              <a:rPr lang="en-US" altLang="zh-CN" sz="1000" dirty="0" smtClean="0">
                <a:latin typeface="Times New Roman" pitchFamily="18" charset="0"/>
                <a:cs typeface="Times New Roman" pitchFamily="18" charset="0"/>
              </a:rPr>
              <a:t>        </a:t>
            </a:r>
            <a:r>
              <a:rPr lang="zh-CN" altLang="zh-CN" sz="1000" dirty="0" smtClean="0">
                <a:latin typeface="Times New Roman" pitchFamily="18" charset="0"/>
                <a:cs typeface="Times New Roman" pitchFamily="18" charset="0"/>
              </a:rPr>
              <a:t>美国政府及企业正在积极促进二甲醚在交通运输领域中的大规模应用。美国政府计划在</a:t>
            </a:r>
            <a:r>
              <a:rPr lang="en-US" altLang="zh-CN" sz="1000" dirty="0" smtClean="0">
                <a:latin typeface="Times New Roman" pitchFamily="18" charset="0"/>
                <a:cs typeface="Times New Roman" pitchFamily="18" charset="0"/>
              </a:rPr>
              <a:t>2024</a:t>
            </a:r>
            <a:r>
              <a:rPr lang="zh-CN" altLang="zh-CN" sz="1000" dirty="0" smtClean="0">
                <a:latin typeface="Times New Roman" pitchFamily="18" charset="0"/>
                <a:cs typeface="Times New Roman" pitchFamily="18" charset="0"/>
              </a:rPr>
              <a:t>年以前将</a:t>
            </a:r>
            <a:r>
              <a:rPr lang="en-US" altLang="zh-CN" sz="1000" dirty="0" smtClean="0">
                <a:latin typeface="Times New Roman" pitchFamily="18" charset="0"/>
                <a:cs typeface="Times New Roman" pitchFamily="18" charset="0"/>
              </a:rPr>
              <a:t>20%</a:t>
            </a:r>
            <a:r>
              <a:rPr lang="zh-CN" altLang="zh-CN" sz="1000" dirty="0" smtClean="0">
                <a:latin typeface="Times New Roman" pitchFamily="18" charset="0"/>
                <a:cs typeface="Times New Roman" pitchFamily="18" charset="0"/>
              </a:rPr>
              <a:t>的卡车替换为绿色能源卡车。而</a:t>
            </a:r>
            <a:r>
              <a:rPr lang="en-US" altLang="zh-CN" sz="1000" dirty="0" err="1" smtClean="0">
                <a:latin typeface="Times New Roman" pitchFamily="18" charset="0"/>
                <a:cs typeface="Times New Roman" pitchFamily="18" charset="0"/>
              </a:rPr>
              <a:t>ChemBioPower</a:t>
            </a:r>
            <a:r>
              <a:rPr lang="zh-CN" altLang="zh-CN" sz="1000" dirty="0" smtClean="0">
                <a:latin typeface="Times New Roman" pitchFamily="18" charset="0"/>
                <a:cs typeface="Times New Roman" pitchFamily="18" charset="0"/>
              </a:rPr>
              <a:t>等公司则计划促使</a:t>
            </a:r>
            <a:r>
              <a:rPr lang="en-US" altLang="zh-CN" sz="1000" dirty="0" smtClean="0">
                <a:latin typeface="Times New Roman" pitchFamily="18" charset="0"/>
                <a:cs typeface="Times New Roman" pitchFamily="18" charset="0"/>
              </a:rPr>
              <a:t>20%</a:t>
            </a:r>
            <a:r>
              <a:rPr lang="zh-CN" altLang="zh-CN" sz="1000" dirty="0" smtClean="0">
                <a:latin typeface="Times New Roman" pitchFamily="18" charset="0"/>
                <a:cs typeface="Times New Roman" pitchFamily="18" charset="0"/>
              </a:rPr>
              <a:t>绿色能源卡车中的</a:t>
            </a:r>
            <a:r>
              <a:rPr lang="en-US" altLang="zh-CN" sz="1000" dirty="0" smtClean="0">
                <a:latin typeface="Times New Roman" pitchFamily="18" charset="0"/>
                <a:cs typeface="Times New Roman" pitchFamily="18" charset="0"/>
              </a:rPr>
              <a:t>5%</a:t>
            </a:r>
            <a:r>
              <a:rPr lang="zh-CN" altLang="zh-CN" sz="1000" dirty="0" smtClean="0">
                <a:latin typeface="Times New Roman" pitchFamily="18" charset="0"/>
                <a:cs typeface="Times New Roman" pitchFamily="18" charset="0"/>
              </a:rPr>
              <a:t>使用二甲醚燃料。按照上述比例粗估，美国仅交通领域的二甲醚年消费量就在</a:t>
            </a:r>
            <a:r>
              <a:rPr lang="en-US" altLang="zh-CN" sz="1000" dirty="0" smtClean="0">
                <a:latin typeface="Times New Roman" pitchFamily="18" charset="0"/>
                <a:cs typeface="Times New Roman" pitchFamily="18" charset="0"/>
              </a:rPr>
              <a:t>10</a:t>
            </a:r>
            <a:r>
              <a:rPr lang="zh-CN" altLang="zh-CN" sz="1000" dirty="0" smtClean="0">
                <a:latin typeface="Times New Roman" pitchFamily="18" charset="0"/>
                <a:cs typeface="Times New Roman" pitchFamily="18" charset="0"/>
              </a:rPr>
              <a:t>亿美元以上。</a:t>
            </a:r>
          </a:p>
          <a:p>
            <a:pPr algn="just">
              <a:spcBef>
                <a:spcPts val="600"/>
              </a:spcBef>
              <a:spcAft>
                <a:spcPts val="600"/>
              </a:spcAft>
            </a:pPr>
            <a:r>
              <a:rPr lang="en-US" altLang="zh-CN" sz="1000" dirty="0" smtClean="0">
                <a:latin typeface="Times New Roman" pitchFamily="18" charset="0"/>
                <a:cs typeface="Times New Roman" pitchFamily="18" charset="0"/>
              </a:rPr>
              <a:t>        </a:t>
            </a:r>
            <a:r>
              <a:rPr lang="zh-CN" altLang="zh-CN" sz="1000" dirty="0" smtClean="0">
                <a:latin typeface="Times New Roman" pitchFamily="18" charset="0"/>
                <a:cs typeface="Times New Roman" pitchFamily="18" charset="0"/>
              </a:rPr>
              <a:t>加拿大二甲醚交通燃料市场的形成条件与美国一样良好，而且对二甲醚燃料的监管不会像美国那样严格。在加拿大的所有省份将二甲醚以燃料的形式出售都是合法的。目前</a:t>
            </a:r>
            <a:r>
              <a:rPr lang="en-US" altLang="zh-CN" sz="1000" dirty="0" smtClean="0">
                <a:latin typeface="Times New Roman" pitchFamily="18" charset="0"/>
                <a:cs typeface="Times New Roman" pitchFamily="18" charset="0"/>
              </a:rPr>
              <a:t>Alberta</a:t>
            </a:r>
            <a:r>
              <a:rPr lang="zh-CN" altLang="zh-CN" sz="1000" dirty="0" smtClean="0">
                <a:latin typeface="Times New Roman" pitchFamily="18" charset="0"/>
                <a:cs typeface="Times New Roman" pitchFamily="18" charset="0"/>
              </a:rPr>
              <a:t>、</a:t>
            </a:r>
            <a:r>
              <a:rPr lang="en-US" altLang="zh-CN" sz="1000" dirty="0" smtClean="0">
                <a:latin typeface="Times New Roman" pitchFamily="18" charset="0"/>
                <a:cs typeface="Times New Roman" pitchFamily="18" charset="0"/>
              </a:rPr>
              <a:t> British Columbia</a:t>
            </a:r>
            <a:r>
              <a:rPr lang="zh-CN" altLang="zh-CN" sz="1000" dirty="0" smtClean="0">
                <a:latin typeface="Times New Roman" pitchFamily="18" charset="0"/>
                <a:cs typeface="Times New Roman" pitchFamily="18" charset="0"/>
              </a:rPr>
              <a:t>、</a:t>
            </a:r>
            <a:r>
              <a:rPr lang="en-US" altLang="zh-CN" sz="1000" dirty="0" smtClean="0">
                <a:latin typeface="Times New Roman" pitchFamily="18" charset="0"/>
                <a:cs typeface="Times New Roman" pitchFamily="18" charset="0"/>
              </a:rPr>
              <a:t>Saskatchewan</a:t>
            </a:r>
            <a:r>
              <a:rPr lang="zh-CN" altLang="zh-CN" sz="1000" dirty="0" smtClean="0">
                <a:latin typeface="Times New Roman" pitchFamily="18" charset="0"/>
                <a:cs typeface="Times New Roman" pitchFamily="18" charset="0"/>
              </a:rPr>
              <a:t>、</a:t>
            </a:r>
            <a:r>
              <a:rPr lang="en-US" altLang="zh-CN" sz="1000" dirty="0" smtClean="0">
                <a:latin typeface="Times New Roman" pitchFamily="18" charset="0"/>
                <a:cs typeface="Times New Roman" pitchFamily="18" charset="0"/>
              </a:rPr>
              <a:t>Ontario</a:t>
            </a:r>
            <a:r>
              <a:rPr lang="zh-CN" altLang="zh-CN" sz="1000" dirty="0" smtClean="0">
                <a:latin typeface="Times New Roman" pitchFamily="18" charset="0"/>
                <a:cs typeface="Times New Roman" pitchFamily="18" charset="0"/>
              </a:rPr>
              <a:t>及</a:t>
            </a:r>
            <a:r>
              <a:rPr lang="en-US" altLang="zh-CN" sz="1000" dirty="0" smtClean="0">
                <a:latin typeface="Times New Roman" pitchFamily="18" charset="0"/>
                <a:cs typeface="Times New Roman" pitchFamily="18" charset="0"/>
              </a:rPr>
              <a:t>Quebec</a:t>
            </a:r>
            <a:r>
              <a:rPr lang="zh-CN" altLang="zh-CN" sz="1000" dirty="0" smtClean="0">
                <a:latin typeface="Times New Roman" pitchFamily="18" charset="0"/>
                <a:cs typeface="Times New Roman" pitchFamily="18" charset="0"/>
              </a:rPr>
              <a:t>这个五个柴油消耗量较大的省份对</a:t>
            </a:r>
            <a:r>
              <a:rPr lang="en-US" altLang="zh-CN" sz="1000" dirty="0" smtClean="0">
                <a:latin typeface="Times New Roman" pitchFamily="18" charset="0"/>
                <a:cs typeface="Times New Roman" pitchFamily="18" charset="0"/>
              </a:rPr>
              <a:t>LPG</a:t>
            </a:r>
            <a:r>
              <a:rPr lang="zh-CN" altLang="zh-CN" sz="1000" dirty="0" smtClean="0">
                <a:latin typeface="Times New Roman" pitchFamily="18" charset="0"/>
                <a:cs typeface="Times New Roman" pitchFamily="18" charset="0"/>
              </a:rPr>
              <a:t>实行免税政策，但不针对</a:t>
            </a:r>
            <a:r>
              <a:rPr lang="en-US" altLang="zh-CN" sz="1000" dirty="0" smtClean="0">
                <a:latin typeface="Times New Roman" pitchFamily="18" charset="0"/>
                <a:cs typeface="Times New Roman" pitchFamily="18" charset="0"/>
              </a:rPr>
              <a:t>DME</a:t>
            </a:r>
            <a:r>
              <a:rPr lang="zh-CN" altLang="zh-CN" sz="1000" dirty="0" smtClean="0">
                <a:latin typeface="Times New Roman" pitchFamily="18" charset="0"/>
                <a:cs typeface="Times New Roman" pitchFamily="18" charset="0"/>
              </a:rPr>
              <a:t>。</a:t>
            </a:r>
            <a:r>
              <a:rPr lang="en-US" altLang="zh-CN" sz="1000" dirty="0" smtClean="0">
                <a:latin typeface="Times New Roman" pitchFamily="18" charset="0"/>
                <a:cs typeface="Times New Roman" pitchFamily="18" charset="0"/>
              </a:rPr>
              <a:t>Alberta</a:t>
            </a:r>
            <a:r>
              <a:rPr lang="zh-CN" altLang="zh-CN" sz="1000" dirty="0" smtClean="0">
                <a:latin typeface="Times New Roman" pitchFamily="18" charset="0"/>
                <a:cs typeface="Times New Roman" pitchFamily="18" charset="0"/>
              </a:rPr>
              <a:t>及</a:t>
            </a:r>
            <a:r>
              <a:rPr lang="en-US" altLang="zh-CN" sz="1000" dirty="0" smtClean="0">
                <a:latin typeface="Times New Roman" pitchFamily="18" charset="0"/>
                <a:cs typeface="Times New Roman" pitchFamily="18" charset="0"/>
              </a:rPr>
              <a:t>British Columbia</a:t>
            </a:r>
            <a:r>
              <a:rPr lang="zh-CN" altLang="zh-CN" sz="1000" dirty="0" smtClean="0">
                <a:latin typeface="Times New Roman" pitchFamily="18" charset="0"/>
                <a:cs typeface="Times New Roman" pitchFamily="18" charset="0"/>
              </a:rPr>
              <a:t>两省已确认将针对</a:t>
            </a:r>
            <a:r>
              <a:rPr lang="en-US" altLang="zh-CN" sz="1000" dirty="0" smtClean="0">
                <a:latin typeface="Times New Roman" pitchFamily="18" charset="0"/>
                <a:cs typeface="Times New Roman" pitchFamily="18" charset="0"/>
              </a:rPr>
              <a:t>DME</a:t>
            </a:r>
            <a:r>
              <a:rPr lang="zh-CN" altLang="zh-CN" sz="1000" dirty="0" smtClean="0">
                <a:latin typeface="Times New Roman" pitchFamily="18" charset="0"/>
                <a:cs typeface="Times New Roman" pitchFamily="18" charset="0"/>
              </a:rPr>
              <a:t>实行的免税政策，</a:t>
            </a:r>
            <a:r>
              <a:rPr lang="en-US" altLang="zh-CN" sz="1000" dirty="0" smtClean="0">
                <a:latin typeface="Times New Roman" pitchFamily="18" charset="0"/>
                <a:cs typeface="Times New Roman" pitchFamily="18" charset="0"/>
              </a:rPr>
              <a:t>Ontario</a:t>
            </a:r>
            <a:r>
              <a:rPr lang="zh-CN" altLang="zh-CN" sz="1000" dirty="0" smtClean="0">
                <a:latin typeface="Times New Roman" pitchFamily="18" charset="0"/>
                <a:cs typeface="Times New Roman" pitchFamily="18" charset="0"/>
              </a:rPr>
              <a:t>将在未来的几个月内跟进。加拿大筹划在</a:t>
            </a:r>
            <a:r>
              <a:rPr lang="en-US" altLang="zh-CN" sz="1000" dirty="0" smtClean="0">
                <a:latin typeface="Times New Roman" pitchFamily="18" charset="0"/>
                <a:cs typeface="Times New Roman" pitchFamily="18" charset="0"/>
              </a:rPr>
              <a:t>Alberta</a:t>
            </a:r>
            <a:r>
              <a:rPr lang="zh-CN" altLang="zh-CN" sz="1000" dirty="0" smtClean="0">
                <a:latin typeface="Times New Roman" pitchFamily="18" charset="0"/>
                <a:cs typeface="Times New Roman" pitchFamily="18" charset="0"/>
              </a:rPr>
              <a:t>及</a:t>
            </a:r>
            <a:r>
              <a:rPr lang="en-US" altLang="zh-CN" sz="1000" dirty="0" smtClean="0">
                <a:latin typeface="Times New Roman" pitchFamily="18" charset="0"/>
                <a:cs typeface="Times New Roman" pitchFamily="18" charset="0"/>
              </a:rPr>
              <a:t>Ontario</a:t>
            </a:r>
            <a:r>
              <a:rPr lang="zh-CN" altLang="zh-CN" sz="1000" dirty="0" smtClean="0">
                <a:latin typeface="Times New Roman" pitchFamily="18" charset="0"/>
                <a:cs typeface="Times New Roman" pitchFamily="18" charset="0"/>
              </a:rPr>
              <a:t>两省的主干交通网内建立</a:t>
            </a:r>
            <a:r>
              <a:rPr lang="en-US" altLang="zh-CN" sz="1000" dirty="0" smtClean="0">
                <a:latin typeface="Times New Roman" pitchFamily="18" charset="0"/>
                <a:cs typeface="Times New Roman" pitchFamily="18" charset="0"/>
              </a:rPr>
              <a:t>9</a:t>
            </a:r>
            <a:r>
              <a:rPr lang="zh-CN" altLang="zh-CN" sz="1000" dirty="0" smtClean="0">
                <a:latin typeface="Times New Roman" pitchFamily="18" charset="0"/>
                <a:cs typeface="Times New Roman" pitchFamily="18" charset="0"/>
              </a:rPr>
              <a:t>个二甲醚加注站，可为两省约</a:t>
            </a:r>
            <a:r>
              <a:rPr lang="en-US" altLang="zh-CN" sz="1000" dirty="0" smtClean="0">
                <a:latin typeface="Times New Roman" pitchFamily="18" charset="0"/>
                <a:cs typeface="Times New Roman" pitchFamily="18" charset="0"/>
              </a:rPr>
              <a:t>7%</a:t>
            </a:r>
            <a:r>
              <a:rPr lang="zh-CN" altLang="zh-CN" sz="1000" dirty="0" smtClean="0">
                <a:latin typeface="Times New Roman" pitchFamily="18" charset="0"/>
                <a:cs typeface="Times New Roman" pitchFamily="18" charset="0"/>
              </a:rPr>
              <a:t>的卡车提供二甲醚燃料。两省</a:t>
            </a:r>
            <a:r>
              <a:rPr lang="en-US" altLang="zh-CN" sz="1000" dirty="0" smtClean="0">
                <a:latin typeface="Times New Roman" pitchFamily="18" charset="0"/>
                <a:cs typeface="Times New Roman" pitchFamily="18" charset="0"/>
              </a:rPr>
              <a:t>2013</a:t>
            </a:r>
            <a:r>
              <a:rPr lang="zh-CN" altLang="zh-CN" sz="1000" dirty="0" smtClean="0">
                <a:latin typeface="Times New Roman" pitchFamily="18" charset="0"/>
                <a:cs typeface="Times New Roman" pitchFamily="18" charset="0"/>
              </a:rPr>
              <a:t>年柴油的消耗量为</a:t>
            </a:r>
            <a:r>
              <a:rPr lang="en-US" altLang="zh-CN" sz="1000" dirty="0" smtClean="0">
                <a:latin typeface="Times New Roman" pitchFamily="18" charset="0"/>
                <a:cs typeface="Times New Roman" pitchFamily="18" charset="0"/>
              </a:rPr>
              <a:t>93.76</a:t>
            </a:r>
            <a:r>
              <a:rPr lang="zh-CN" altLang="zh-CN" sz="1000" dirty="0" smtClean="0">
                <a:latin typeface="Times New Roman" pitchFamily="18" charset="0"/>
                <a:cs typeface="Times New Roman" pitchFamily="18" charset="0"/>
              </a:rPr>
              <a:t>亿升，约占全国消耗量的</a:t>
            </a:r>
            <a:r>
              <a:rPr lang="en-US" altLang="zh-CN" sz="1000" dirty="0" smtClean="0">
                <a:latin typeface="Times New Roman" pitchFamily="18" charset="0"/>
                <a:cs typeface="Times New Roman" pitchFamily="18" charset="0"/>
              </a:rPr>
              <a:t>53%</a:t>
            </a:r>
            <a:r>
              <a:rPr lang="zh-CN" altLang="zh-CN" sz="1000" dirty="0" smtClean="0">
                <a:latin typeface="Times New Roman" pitchFamily="18" charset="0"/>
                <a:cs typeface="Times New Roman" pitchFamily="18" charset="0"/>
              </a:rPr>
              <a:t>。粗略估计，未来两省二甲醚燃料的年消费量可达</a:t>
            </a:r>
            <a:r>
              <a:rPr lang="en-US" altLang="zh-CN" sz="1000" dirty="0" smtClean="0">
                <a:latin typeface="Times New Roman" pitchFamily="18" charset="0"/>
                <a:cs typeface="Times New Roman" pitchFamily="18" charset="0"/>
              </a:rPr>
              <a:t>75</a:t>
            </a:r>
            <a:r>
              <a:rPr lang="zh-CN" altLang="zh-CN" sz="1000" dirty="0" smtClean="0">
                <a:latin typeface="Times New Roman" pitchFamily="18" charset="0"/>
                <a:cs typeface="Times New Roman" pitchFamily="18" charset="0"/>
              </a:rPr>
              <a:t>万吨。</a:t>
            </a:r>
            <a:endParaRPr lang="en-US" altLang="zh-CN" sz="1000" dirty="0" smtClean="0">
              <a:latin typeface="Times New Roman" pitchFamily="18" charset="0"/>
              <a:cs typeface="Times New Roman" pitchFamily="18" charset="0"/>
            </a:endParaRPr>
          </a:p>
          <a:p>
            <a:pPr lvl="0" algn="just">
              <a:spcBef>
                <a:spcPts val="600"/>
              </a:spcBef>
              <a:spcAft>
                <a:spcPts val="600"/>
              </a:spcAft>
              <a:buFont typeface="Wingdings" pitchFamily="2" charset="2"/>
              <a:buChar char="n"/>
            </a:pPr>
            <a:r>
              <a:rPr lang="zh-CN" altLang="zh-CN" sz="1000" b="1" dirty="0" smtClean="0">
                <a:latin typeface="Times New Roman" pitchFamily="18" charset="0"/>
                <a:cs typeface="Times New Roman" pitchFamily="18" charset="0"/>
              </a:rPr>
              <a:t>准备已久的二甲醚汽车</a:t>
            </a:r>
            <a:endParaRPr lang="en-US" altLang="zh-CN" sz="1000" b="1" dirty="0" smtClean="0">
              <a:latin typeface="Times New Roman" pitchFamily="18" charset="0"/>
              <a:cs typeface="Times New Roman" pitchFamily="18" charset="0"/>
            </a:endParaRPr>
          </a:p>
          <a:p>
            <a:pPr lvl="0" algn="just">
              <a:spcBef>
                <a:spcPts val="600"/>
              </a:spcBef>
              <a:spcAft>
                <a:spcPts val="600"/>
              </a:spcAft>
            </a:pPr>
            <a:r>
              <a:rPr lang="en-US" altLang="zh-CN" sz="1000" dirty="0" smtClean="0">
                <a:latin typeface="Times New Roman" pitchFamily="18" charset="0"/>
                <a:cs typeface="Times New Roman" pitchFamily="18" charset="0"/>
              </a:rPr>
              <a:t>        </a:t>
            </a:r>
            <a:r>
              <a:rPr lang="zh-CN" altLang="zh-CN" sz="1000" dirty="0" smtClean="0">
                <a:latin typeface="Times New Roman" pitchFamily="18" charset="0"/>
                <a:cs typeface="Times New Roman" pitchFamily="18" charset="0"/>
              </a:rPr>
              <a:t>本届二甲醚会议期间瑞典</a:t>
            </a:r>
            <a:r>
              <a:rPr lang="en-US" altLang="zh-CN" sz="1000" dirty="0" smtClean="0">
                <a:latin typeface="Times New Roman" pitchFamily="18" charset="0"/>
                <a:cs typeface="Times New Roman" pitchFamily="18" charset="0"/>
              </a:rPr>
              <a:t>Volvo</a:t>
            </a:r>
            <a:r>
              <a:rPr lang="zh-CN" altLang="zh-CN" sz="1000" dirty="0" smtClean="0">
                <a:latin typeface="Times New Roman" pitchFamily="18" charset="0"/>
                <a:cs typeface="Times New Roman" pitchFamily="18" charset="0"/>
              </a:rPr>
              <a:t>公司在展示了其开发的</a:t>
            </a:r>
            <a:r>
              <a:rPr lang="en-US" altLang="zh-CN" sz="1000" dirty="0" smtClean="0">
                <a:latin typeface="Times New Roman" pitchFamily="18" charset="0"/>
                <a:cs typeface="Times New Roman" pitchFamily="18" charset="0"/>
              </a:rPr>
              <a:t>13L</a:t>
            </a:r>
            <a:r>
              <a:rPr lang="zh-CN" altLang="zh-CN" sz="1000" dirty="0" smtClean="0">
                <a:latin typeface="Times New Roman" pitchFamily="18" charset="0"/>
                <a:cs typeface="Times New Roman" pitchFamily="18" charset="0"/>
              </a:rPr>
              <a:t>二甲醚卡车样车（</a:t>
            </a:r>
            <a:r>
              <a:rPr lang="en-US" altLang="zh-CN" sz="1000" dirty="0" smtClean="0">
                <a:latin typeface="Times New Roman" pitchFamily="18" charset="0"/>
                <a:cs typeface="Times New Roman" pitchFamily="18" charset="0"/>
              </a:rPr>
              <a:t>VNL 300 DME</a:t>
            </a:r>
            <a:r>
              <a:rPr lang="zh-CN" altLang="zh-CN" sz="1000" dirty="0" smtClean="0">
                <a:latin typeface="Times New Roman" pitchFamily="18" charset="0"/>
                <a:cs typeface="Times New Roman" pitchFamily="18" charset="0"/>
              </a:rPr>
              <a:t>）。据了解，样车已分别在北美和欧洲进行了</a:t>
            </a:r>
            <a:r>
              <a:rPr lang="en-US" altLang="zh-CN" sz="1000" dirty="0" smtClean="0">
                <a:latin typeface="Times New Roman" pitchFamily="18" charset="0"/>
                <a:cs typeface="Times New Roman" pitchFamily="18" charset="0"/>
              </a:rPr>
              <a:t>6</a:t>
            </a:r>
            <a:r>
              <a:rPr lang="zh-CN" altLang="zh-CN" sz="1000" dirty="0" smtClean="0">
                <a:latin typeface="Times New Roman" pitchFamily="18" charset="0"/>
                <a:cs typeface="Times New Roman" pitchFamily="18" charset="0"/>
              </a:rPr>
              <a:t>万英里和</a:t>
            </a:r>
            <a:r>
              <a:rPr lang="en-US" altLang="zh-CN" sz="1000" dirty="0" smtClean="0">
                <a:latin typeface="Times New Roman" pitchFamily="18" charset="0"/>
                <a:cs typeface="Times New Roman" pitchFamily="18" charset="0"/>
              </a:rPr>
              <a:t>75</a:t>
            </a:r>
            <a:r>
              <a:rPr lang="zh-CN" altLang="zh-CN" sz="1000" dirty="0" smtClean="0">
                <a:latin typeface="Times New Roman" pitchFamily="18" charset="0"/>
                <a:cs typeface="Times New Roman" pitchFamily="18" charset="0"/>
              </a:rPr>
              <a:t>万英里的路试。样车发动机由</a:t>
            </a:r>
            <a:r>
              <a:rPr lang="en-US" altLang="zh-CN" sz="1000" dirty="0" smtClean="0">
                <a:latin typeface="Times New Roman" pitchFamily="18" charset="0"/>
                <a:cs typeface="Times New Roman" pitchFamily="18" charset="0"/>
              </a:rPr>
              <a:t>MD13</a:t>
            </a:r>
            <a:r>
              <a:rPr lang="zh-CN" altLang="zh-CN" sz="1000" dirty="0" smtClean="0">
                <a:latin typeface="Times New Roman" pitchFamily="18" charset="0"/>
                <a:cs typeface="Times New Roman" pitchFamily="18" charset="0"/>
              </a:rPr>
              <a:t>柴油机改造而成，额定功率可达</a:t>
            </a:r>
            <a:r>
              <a:rPr lang="en-US" altLang="zh-CN" sz="1000" dirty="0" smtClean="0">
                <a:latin typeface="Times New Roman" pitchFamily="18" charset="0"/>
                <a:cs typeface="Times New Roman" pitchFamily="18" charset="0"/>
              </a:rPr>
              <a:t>440</a:t>
            </a:r>
            <a:r>
              <a:rPr lang="zh-CN" altLang="zh-CN" sz="1000" dirty="0" smtClean="0">
                <a:latin typeface="Times New Roman" pitchFamily="18" charset="0"/>
                <a:cs typeface="Times New Roman" pitchFamily="18" charset="0"/>
              </a:rPr>
              <a:t>马力；使用原型柴油机的</a:t>
            </a:r>
            <a:r>
              <a:rPr lang="en-US" altLang="zh-CN" sz="1000" dirty="0" smtClean="0">
                <a:latin typeface="Times New Roman" pitchFamily="18" charset="0"/>
                <a:cs typeface="Times New Roman" pitchFamily="18" charset="0"/>
              </a:rPr>
              <a:t>EGR(Exhaust Gas Recirculation) </a:t>
            </a:r>
            <a:r>
              <a:rPr lang="zh-CN" altLang="zh-CN" sz="1000" dirty="0" smtClean="0">
                <a:latin typeface="Times New Roman" pitchFamily="18" charset="0"/>
                <a:cs typeface="Times New Roman" pitchFamily="18" charset="0"/>
              </a:rPr>
              <a:t>及</a:t>
            </a:r>
            <a:r>
              <a:rPr lang="en-US" altLang="zh-CN" sz="1000" dirty="0" smtClean="0">
                <a:latin typeface="Times New Roman" pitchFamily="18" charset="0"/>
                <a:cs typeface="Times New Roman" pitchFamily="18" charset="0"/>
              </a:rPr>
              <a:t>VGT(Variable Geometry Turbocharger) </a:t>
            </a:r>
            <a:r>
              <a:rPr lang="zh-CN" altLang="zh-CN" sz="1000" dirty="0" smtClean="0">
                <a:latin typeface="Times New Roman" pitchFamily="18" charset="0"/>
                <a:cs typeface="Times New Roman" pitchFamily="18" charset="0"/>
              </a:rPr>
              <a:t>系统，并加装</a:t>
            </a:r>
            <a:r>
              <a:rPr lang="en-US" altLang="zh-CN" sz="1000" dirty="0" smtClean="0">
                <a:latin typeface="Times New Roman" pitchFamily="18" charset="0"/>
                <a:cs typeface="Times New Roman" pitchFamily="18" charset="0"/>
              </a:rPr>
              <a:t>DOC(Diesel Oxidation Catalyst) </a:t>
            </a:r>
            <a:r>
              <a:rPr lang="zh-CN" altLang="zh-CN" sz="1000" dirty="0" smtClean="0">
                <a:latin typeface="Times New Roman" pitchFamily="18" charset="0"/>
                <a:cs typeface="Times New Roman" pitchFamily="18" charset="0"/>
              </a:rPr>
              <a:t>，在不使用</a:t>
            </a:r>
            <a:r>
              <a:rPr lang="en-US" altLang="zh-CN" sz="1000" dirty="0" smtClean="0">
                <a:latin typeface="Times New Roman" pitchFamily="18" charset="0"/>
                <a:cs typeface="Times New Roman" pitchFamily="18" charset="0"/>
              </a:rPr>
              <a:t>SCR(Selected Catalytic Reduction) </a:t>
            </a:r>
            <a:r>
              <a:rPr lang="zh-CN" altLang="zh-CN" sz="1000" dirty="0" smtClean="0">
                <a:latin typeface="Times New Roman" pitchFamily="18" charset="0"/>
                <a:cs typeface="Times New Roman" pitchFamily="18" charset="0"/>
              </a:rPr>
              <a:t>的情况下可满足欧</a:t>
            </a:r>
            <a:r>
              <a:rPr lang="en-US" altLang="zh-CN" sz="1000" dirty="0" smtClean="0">
                <a:latin typeface="Times New Roman" pitchFamily="18" charset="0"/>
                <a:cs typeface="Times New Roman" pitchFamily="18" charset="0"/>
              </a:rPr>
              <a:t>5</a:t>
            </a:r>
            <a:r>
              <a:rPr lang="zh-CN" altLang="zh-CN" sz="1000" dirty="0" smtClean="0">
                <a:latin typeface="Times New Roman" pitchFamily="18" charset="0"/>
                <a:cs typeface="Times New Roman" pitchFamily="18" charset="0"/>
              </a:rPr>
              <a:t>排放标准。该二甲醚卡车预计将于</a:t>
            </a:r>
            <a:r>
              <a:rPr lang="en-US" altLang="zh-CN" sz="1000" dirty="0" smtClean="0">
                <a:latin typeface="Times New Roman" pitchFamily="18" charset="0"/>
                <a:cs typeface="Times New Roman" pitchFamily="18" charset="0"/>
              </a:rPr>
              <a:t>2015</a:t>
            </a:r>
            <a:r>
              <a:rPr lang="zh-CN" altLang="zh-CN" sz="1000" dirty="0" smtClean="0">
                <a:latin typeface="Times New Roman" pitchFamily="18" charset="0"/>
                <a:cs typeface="Times New Roman" pitchFamily="18" charset="0"/>
              </a:rPr>
              <a:t>年实现小批量量产，并于</a:t>
            </a:r>
            <a:r>
              <a:rPr lang="en-US" altLang="zh-CN" sz="1000" dirty="0" smtClean="0">
                <a:latin typeface="Times New Roman" pitchFamily="18" charset="0"/>
                <a:cs typeface="Times New Roman" pitchFamily="18" charset="0"/>
              </a:rPr>
              <a:t>2016</a:t>
            </a:r>
            <a:r>
              <a:rPr lang="zh-CN" altLang="zh-CN" sz="1000" dirty="0" smtClean="0">
                <a:latin typeface="Times New Roman" pitchFamily="18" charset="0"/>
                <a:cs typeface="Times New Roman" pitchFamily="18" charset="0"/>
              </a:rPr>
              <a:t>年年初推向北美市场。</a:t>
            </a:r>
            <a:endParaRPr lang="en-US" altLang="zh-CN" sz="1000" dirty="0" smtClean="0">
              <a:latin typeface="Times New Roman" pitchFamily="18" charset="0"/>
              <a:cs typeface="Times New Roman" pitchFamily="18" charset="0"/>
            </a:endParaRPr>
          </a:p>
          <a:p>
            <a:pPr lvl="0" algn="just">
              <a:spcBef>
                <a:spcPts val="600"/>
              </a:spcBef>
              <a:spcAft>
                <a:spcPts val="600"/>
              </a:spcAft>
            </a:pPr>
            <a:r>
              <a:rPr lang="en-US" altLang="zh-CN" sz="1000" dirty="0" smtClean="0">
                <a:latin typeface="Times New Roman" pitchFamily="18" charset="0"/>
                <a:ea typeface="仿宋" pitchFamily="49" charset="-122"/>
                <a:cs typeface="Times New Roman" pitchFamily="18" charset="0"/>
              </a:rPr>
              <a:t>                                                 </a:t>
            </a:r>
            <a:r>
              <a:rPr lang="en-US" altLang="zh-CN" sz="800" dirty="0" smtClean="0">
                <a:latin typeface="Times New Roman" pitchFamily="18" charset="0"/>
                <a:ea typeface="仿宋" pitchFamily="49" charset="-122"/>
                <a:cs typeface="Times New Roman" pitchFamily="18" charset="0"/>
              </a:rPr>
              <a:t>——</a:t>
            </a:r>
            <a:r>
              <a:rPr lang="zh-CN" altLang="en-US" sz="800" dirty="0" smtClean="0">
                <a:latin typeface="Times New Roman" pitchFamily="18" charset="0"/>
                <a:ea typeface="仿宋" pitchFamily="49" charset="-122"/>
                <a:cs typeface="Times New Roman" pitchFamily="18" charset="0"/>
              </a:rPr>
              <a:t>上海交通大学能源研究院 </a:t>
            </a:r>
            <a:r>
              <a:rPr lang="zh-CN" altLang="zh-CN" sz="800" dirty="0" smtClean="0">
                <a:latin typeface="Times New Roman" pitchFamily="18" charset="0"/>
                <a:ea typeface="仿宋" pitchFamily="49" charset="-122"/>
                <a:cs typeface="Times New Roman" pitchFamily="18" charset="0"/>
              </a:rPr>
              <a:t> </a:t>
            </a:r>
            <a:endParaRPr lang="en-US" altLang="zh-CN" sz="800" dirty="0" smtClean="0">
              <a:latin typeface="Times New Roman" pitchFamily="18" charset="0"/>
              <a:ea typeface="仿宋" pitchFamily="49" charset="-122"/>
              <a:cs typeface="Times New Roman" pitchFamily="18" charset="0"/>
            </a:endParaRPr>
          </a:p>
          <a:p>
            <a:pPr algn="r">
              <a:spcBef>
                <a:spcPts val="600"/>
              </a:spcBef>
              <a:spcAft>
                <a:spcPts val="600"/>
              </a:spcAft>
            </a:pPr>
            <a:r>
              <a:rPr lang="zh-CN" altLang="zh-CN" sz="800" dirty="0" smtClean="0">
                <a:latin typeface="Times New Roman" pitchFamily="18" charset="0"/>
                <a:ea typeface="仿宋" pitchFamily="49" charset="-122"/>
                <a:cs typeface="Times New Roman" pitchFamily="18" charset="0"/>
              </a:rPr>
              <a:t>数据来源：</a:t>
            </a:r>
            <a:r>
              <a:rPr lang="en-US" altLang="zh-CN" sz="800" dirty="0" smtClean="0">
                <a:latin typeface="Times New Roman" pitchFamily="18" charset="0"/>
                <a:ea typeface="仿宋" pitchFamily="49" charset="-122"/>
                <a:cs typeface="Times New Roman" pitchFamily="18" charset="0"/>
              </a:rPr>
              <a:t>IDA,  DME6 Reports</a:t>
            </a:r>
            <a:r>
              <a:rPr lang="zh-CN" altLang="zh-CN" sz="800" dirty="0" smtClean="0">
                <a:latin typeface="Times New Roman" pitchFamily="18" charset="0"/>
                <a:ea typeface="仿宋" pitchFamily="49" charset="-122"/>
                <a:cs typeface="Times New Roman" pitchFamily="18" charset="0"/>
              </a:rPr>
              <a:t>）</a:t>
            </a:r>
          </a:p>
        </p:txBody>
      </p:sp>
      <p:sp>
        <p:nvSpPr>
          <p:cNvPr id="17" name="矩形 16"/>
          <p:cNvSpPr/>
          <p:nvPr/>
        </p:nvSpPr>
        <p:spPr>
          <a:xfrm>
            <a:off x="188640" y="242283"/>
            <a:ext cx="1082348" cy="246221"/>
          </a:xfrm>
          <a:prstGeom prst="rect">
            <a:avLst/>
          </a:prstGeom>
        </p:spPr>
        <p:txBody>
          <a:bodyPr wrap="none">
            <a:spAutoFit/>
          </a:bodyPr>
          <a:lstStyle/>
          <a:p>
            <a:pPr lvl="0" algn="just"/>
            <a:r>
              <a:rPr lang="zh-CN" altLang="en-US" sz="1000" dirty="0" smtClean="0">
                <a:latin typeface="方正姚体" pitchFamily="2" charset="-122"/>
                <a:ea typeface="方正姚体" pitchFamily="2" charset="-122"/>
                <a:cs typeface="Times New Roman" pitchFamily="18" charset="0"/>
              </a:rPr>
              <a:t>（上接第一版）</a:t>
            </a:r>
            <a:endParaRPr lang="en-US" altLang="zh-CN" sz="1000" dirty="0" smtClean="0">
              <a:latin typeface="方正姚体" pitchFamily="2" charset="-122"/>
              <a:ea typeface="方正姚体" pitchFamily="2" charset="-122"/>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1005</TotalTime>
  <Words>3531</Words>
  <Application>Microsoft Office PowerPoint</Application>
  <PresentationFormat>A4 纸张(210x297 毫米)</PresentationFormat>
  <Paragraphs>86</Paragraphs>
  <Slides>4</Slides>
  <Notes>0</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暗香扑面</vt:lpstr>
      <vt:lpstr>幻灯片 1</vt:lpstr>
      <vt:lpstr>幻灯片 2</vt:lpstr>
      <vt:lpstr>幻灯片 3</vt:lpstr>
      <vt:lpstr>幻灯片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123</cp:lastModifiedBy>
  <cp:revision>152</cp:revision>
  <dcterms:created xsi:type="dcterms:W3CDTF">2014-09-19T06:46:47Z</dcterms:created>
  <dcterms:modified xsi:type="dcterms:W3CDTF">2014-12-29T13:02:25Z</dcterms:modified>
</cp:coreProperties>
</file>